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Lst>
  <p:sldSz cx="18288000" cy="10287000"/>
  <p:notesSz cx="6858000" cy="9144000"/>
  <p:embeddedFontLst>
    <p:embeddedFont>
      <p:font typeface="Open Sans" panose="020B0606030504020204" pitchFamily="34" charset="0"/>
      <p:regular r:id="rId34"/>
    </p:embeddedFont>
    <p:embeddedFont>
      <p:font typeface="Open Sans Bold" panose="020B0806030504020204" charset="0"/>
      <p:regular r:id="rId35"/>
    </p:embeddedFont>
    <p:embeddedFont>
      <p:font typeface="Open Sans Italics" panose="020B0604020202020204" charset="0"/>
      <p:regular r:id="rId36"/>
    </p:embeddedFont>
    <p:embeddedFont>
      <p:font typeface="Staatliches" pitchFamily="2" charset="0"/>
      <p:regular r:id="rId3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46" d="100"/>
          <a:sy n="46" d="100"/>
        </p:scale>
        <p:origin x="756" y="6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4.fnt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2.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9/11/2024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9/11/2024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9/11/2024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9/11/2024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9/11/2024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9/11/2024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‹Nº›</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3.sv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18.sv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0.jpe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9.jpeg"/><Relationship Id="rId5" Type="http://schemas.openxmlformats.org/officeDocument/2006/relationships/image" Target="../media/image4.png"/><Relationship Id="rId4" Type="http://schemas.openxmlformats.org/officeDocument/2006/relationships/image" Target="../media/image3.svg"/></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2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21.png"/><Relationship Id="rId4" Type="http://schemas.openxmlformats.org/officeDocument/2006/relationships/image" Target="../media/image7.svg"/></Relationships>
</file>

<file path=ppt/slides/_rels/slide14.xml.rels><?xml version="1.0" encoding="UTF-8" standalone="yes"?>
<Relationships xmlns="http://schemas.openxmlformats.org/package/2006/relationships"><Relationship Id="rId8" Type="http://schemas.openxmlformats.org/officeDocument/2006/relationships/image" Target="../media/image25.jpeg"/><Relationship Id="rId3" Type="http://schemas.openxmlformats.org/officeDocument/2006/relationships/image" Target="../media/image2.png"/><Relationship Id="rId7" Type="http://schemas.openxmlformats.org/officeDocument/2006/relationships/image" Target="../media/image24.jpe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3.jpeg"/><Relationship Id="rId5" Type="http://schemas.openxmlformats.org/officeDocument/2006/relationships/image" Target="../media/image4.png"/><Relationship Id="rId4" Type="http://schemas.openxmlformats.org/officeDocument/2006/relationships/image" Target="../media/image3.sv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7.jpeg"/><Relationship Id="rId5" Type="http://schemas.openxmlformats.org/officeDocument/2006/relationships/image" Target="../media/image26.png"/><Relationship Id="rId4" Type="http://schemas.openxmlformats.org/officeDocument/2006/relationships/image" Target="../media/image3.svg"/></Relationships>
</file>

<file path=ppt/slides/_rels/slide16.xml.rels><?xml version="1.0" encoding="UTF-8" standalone="yes"?>
<Relationships xmlns="http://schemas.openxmlformats.org/package/2006/relationships"><Relationship Id="rId8" Type="http://schemas.openxmlformats.org/officeDocument/2006/relationships/image" Target="../media/image33.svg"/><Relationship Id="rId3" Type="http://schemas.openxmlformats.org/officeDocument/2006/relationships/image" Target="../media/image28.jpeg"/><Relationship Id="rId7" Type="http://schemas.openxmlformats.org/officeDocument/2006/relationships/image" Target="../media/image3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31.png"/><Relationship Id="rId11" Type="http://schemas.openxmlformats.org/officeDocument/2006/relationships/image" Target="../media/image35.svg"/><Relationship Id="rId5" Type="http://schemas.openxmlformats.org/officeDocument/2006/relationships/image" Target="../media/image30.svg"/><Relationship Id="rId10" Type="http://schemas.openxmlformats.org/officeDocument/2006/relationships/image" Target="../media/image34.png"/><Relationship Id="rId4" Type="http://schemas.openxmlformats.org/officeDocument/2006/relationships/image" Target="../media/image29.png"/><Relationship Id="rId9" Type="http://schemas.openxmlformats.org/officeDocument/2006/relationships/image" Target="../media/image4.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sv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36.jpeg"/><Relationship Id="rId5" Type="http://schemas.openxmlformats.org/officeDocument/2006/relationships/image" Target="../media/image4.png"/><Relationship Id="rId4" Type="http://schemas.openxmlformats.org/officeDocument/2006/relationships/image" Target="../media/image3.sv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38.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image" Target="../media/image4.png"/><Relationship Id="rId4" Type="http://schemas.openxmlformats.org/officeDocument/2006/relationships/image" Target="../media/image3.sv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sv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9.png"/><Relationship Id="rId4" Type="http://schemas.openxmlformats.org/officeDocument/2006/relationships/image" Target="../media/image3.svg"/></Relationships>
</file>

<file path=ppt/slides/_rels/slide21.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svg"/><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41.png"/><Relationship Id="rId5" Type="http://schemas.openxmlformats.org/officeDocument/2006/relationships/image" Target="../media/image4.png"/><Relationship Id="rId4" Type="http://schemas.openxmlformats.org/officeDocument/2006/relationships/image" Target="../media/image3.sv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42.png"/><Relationship Id="rId5" Type="http://schemas.openxmlformats.org/officeDocument/2006/relationships/image" Target="../media/image4.png"/><Relationship Id="rId4" Type="http://schemas.openxmlformats.org/officeDocument/2006/relationships/image" Target="../media/image3.sv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43.png"/><Relationship Id="rId5" Type="http://schemas.openxmlformats.org/officeDocument/2006/relationships/image" Target="../media/image4.png"/><Relationship Id="rId4" Type="http://schemas.openxmlformats.org/officeDocument/2006/relationships/image" Target="../media/image3.sv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45.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image" Target="../media/image4.png"/><Relationship Id="rId4" Type="http://schemas.openxmlformats.org/officeDocument/2006/relationships/image" Target="../media/image3.svg"/></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hyperlink" Target="https://youtu.be/ITKaUqDVvy8" TargetMode="External"/><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46.png"/><Relationship Id="rId5" Type="http://schemas.openxmlformats.org/officeDocument/2006/relationships/image" Target="../media/image4.png"/><Relationship Id="rId4" Type="http://schemas.openxmlformats.org/officeDocument/2006/relationships/image" Target="../media/image3.svg"/></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svg"/></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47.jpeg"/><Relationship Id="rId5" Type="http://schemas.openxmlformats.org/officeDocument/2006/relationships/image" Target="../media/image4.png"/><Relationship Id="rId4" Type="http://schemas.openxmlformats.org/officeDocument/2006/relationships/image" Target="../media/image3.svg"/></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36.jpeg"/><Relationship Id="rId5" Type="http://schemas.openxmlformats.org/officeDocument/2006/relationships/image" Target="../media/image4.png"/><Relationship Id="rId4" Type="http://schemas.openxmlformats.org/officeDocument/2006/relationships/image" Target="../media/image3.sv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svg"/></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svg"/></Relationships>
</file>

<file path=ppt/slides/_rels/slide31.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svg"/><Relationship Id="rId4" Type="http://schemas.openxmlformats.org/officeDocument/2006/relationships/image" Target="../media/image2.png"/></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svg"/></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sv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9.jpe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8.jpeg"/><Relationship Id="rId5" Type="http://schemas.openxmlformats.org/officeDocument/2006/relationships/image" Target="../media/image4.png"/><Relationship Id="rId4" Type="http://schemas.openxmlformats.org/officeDocument/2006/relationships/image" Target="../media/image7.svg"/></Relationships>
</file>

<file path=ppt/slides/_rels/slide6.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10.jpeg"/><Relationship Id="rId7" Type="http://schemas.openxmlformats.org/officeDocument/2006/relationships/image" Target="../media/image3.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12.jpeg"/><Relationship Id="rId4" Type="http://schemas.openxmlformats.org/officeDocument/2006/relationships/image" Target="../media/image11.jpeg"/></Relationships>
</file>

<file path=ppt/slides/_rels/slide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7.sv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sv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3.sv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145" t="-21206" b="-13063"/>
            </a:stretch>
          </a:blipFill>
        </p:spPr>
      </p:sp>
      <p:sp>
        <p:nvSpPr>
          <p:cNvPr id="3" name="Freeform 3"/>
          <p:cNvSpPr/>
          <p:nvPr/>
        </p:nvSpPr>
        <p:spPr>
          <a:xfrm rot="5463167">
            <a:off x="-1178936" y="433543"/>
            <a:ext cx="6437068" cy="5243285"/>
          </a:xfrm>
          <a:custGeom>
            <a:avLst/>
            <a:gdLst/>
            <a:ahLst/>
            <a:cxnLst/>
            <a:rect l="l" t="t" r="r" b="b"/>
            <a:pathLst>
              <a:path w="6437068" h="5243285">
                <a:moveTo>
                  <a:pt x="0" y="0"/>
                </a:moveTo>
                <a:lnTo>
                  <a:pt x="6437069" y="0"/>
                </a:lnTo>
                <a:lnTo>
                  <a:pt x="6437069" y="5243284"/>
                </a:lnTo>
                <a:lnTo>
                  <a:pt x="0" y="524328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TextBox 4"/>
          <p:cNvSpPr txBox="1"/>
          <p:nvPr/>
        </p:nvSpPr>
        <p:spPr>
          <a:xfrm>
            <a:off x="3154102" y="2892218"/>
            <a:ext cx="11979797" cy="3429127"/>
          </a:xfrm>
          <a:prstGeom prst="rect">
            <a:avLst/>
          </a:prstGeom>
        </p:spPr>
        <p:txBody>
          <a:bodyPr lIns="0" tIns="0" rIns="0" bIns="0" rtlCol="0" anchor="t">
            <a:spAutoFit/>
          </a:bodyPr>
          <a:lstStyle/>
          <a:p>
            <a:pPr algn="ctr">
              <a:lnSpc>
                <a:spcPts val="9044"/>
              </a:lnSpc>
            </a:pPr>
            <a:r>
              <a:rPr lang="en-US" sz="7600">
                <a:solidFill>
                  <a:srgbClr val="000000"/>
                </a:solidFill>
                <a:latin typeface="Staatliches"/>
                <a:ea typeface="Staatliches"/>
                <a:cs typeface="Staatliches"/>
                <a:sym typeface="Staatliches"/>
              </a:rPr>
              <a:t>DESARROLLO DE UN TECLADO EN PANTALLA DE LENGUA DE SEÑAS COLOMBIANA. </a:t>
            </a:r>
          </a:p>
        </p:txBody>
      </p:sp>
      <p:sp>
        <p:nvSpPr>
          <p:cNvPr id="5" name="Freeform 5"/>
          <p:cNvSpPr/>
          <p:nvPr/>
        </p:nvSpPr>
        <p:spPr>
          <a:xfrm rot="-5399999">
            <a:off x="12763625" y="4690283"/>
            <a:ext cx="6437068" cy="5243285"/>
          </a:xfrm>
          <a:custGeom>
            <a:avLst/>
            <a:gdLst/>
            <a:ahLst/>
            <a:cxnLst/>
            <a:rect l="l" t="t" r="r" b="b"/>
            <a:pathLst>
              <a:path w="6437068" h="5243285">
                <a:moveTo>
                  <a:pt x="0" y="0"/>
                </a:moveTo>
                <a:lnTo>
                  <a:pt x="6437069" y="0"/>
                </a:lnTo>
                <a:lnTo>
                  <a:pt x="6437069" y="5243284"/>
                </a:lnTo>
                <a:lnTo>
                  <a:pt x="0" y="524328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Freeform 6"/>
          <p:cNvSpPr/>
          <p:nvPr/>
        </p:nvSpPr>
        <p:spPr>
          <a:xfrm>
            <a:off x="173766" y="8594655"/>
            <a:ext cx="3419378" cy="1454661"/>
          </a:xfrm>
          <a:custGeom>
            <a:avLst/>
            <a:gdLst/>
            <a:ahLst/>
            <a:cxnLst/>
            <a:rect l="l" t="t" r="r" b="b"/>
            <a:pathLst>
              <a:path w="3419378" h="1454661">
                <a:moveTo>
                  <a:pt x="0" y="0"/>
                </a:moveTo>
                <a:lnTo>
                  <a:pt x="3419378" y="0"/>
                </a:lnTo>
                <a:lnTo>
                  <a:pt x="3419378" y="1454660"/>
                </a:lnTo>
                <a:lnTo>
                  <a:pt x="0" y="1454660"/>
                </a:lnTo>
                <a:lnTo>
                  <a:pt x="0" y="0"/>
                </a:lnTo>
                <a:close/>
              </a:path>
            </a:pathLst>
          </a:custGeom>
          <a:blipFill>
            <a:blip r:embed="rId5"/>
            <a:stretch>
              <a:fillRect/>
            </a:stretch>
          </a:blipFill>
        </p:spPr>
      </p:sp>
      <p:sp>
        <p:nvSpPr>
          <p:cNvPr id="7" name="TextBox 7"/>
          <p:cNvSpPr txBox="1"/>
          <p:nvPr/>
        </p:nvSpPr>
        <p:spPr>
          <a:xfrm>
            <a:off x="3383904" y="7092850"/>
            <a:ext cx="11749995" cy="1064260"/>
          </a:xfrm>
          <a:prstGeom prst="rect">
            <a:avLst/>
          </a:prstGeom>
        </p:spPr>
        <p:txBody>
          <a:bodyPr lIns="0" tIns="0" rIns="0" bIns="0" rtlCol="0" anchor="t">
            <a:spAutoFit/>
          </a:bodyPr>
          <a:lstStyle/>
          <a:p>
            <a:pPr algn="ctr">
              <a:lnSpc>
                <a:spcPts val="4340"/>
              </a:lnSpc>
            </a:pPr>
            <a:r>
              <a:rPr lang="en-US" sz="3100" b="1">
                <a:solidFill>
                  <a:srgbClr val="000000"/>
                </a:solidFill>
                <a:latin typeface="Open Sans Bold"/>
                <a:ea typeface="Open Sans Bold"/>
                <a:cs typeface="Open Sans Bold"/>
                <a:sym typeface="Open Sans Bold"/>
              </a:rPr>
              <a:t>Director: Néstor Darío Duque Méndez</a:t>
            </a:r>
          </a:p>
          <a:p>
            <a:pPr algn="ctr">
              <a:lnSpc>
                <a:spcPts val="4340"/>
              </a:lnSpc>
            </a:pPr>
            <a:r>
              <a:rPr lang="en-US" sz="3100" b="1">
                <a:solidFill>
                  <a:srgbClr val="000000"/>
                </a:solidFill>
                <a:latin typeface="Open Sans Bold"/>
                <a:ea typeface="Open Sans Bold"/>
                <a:cs typeface="Open Sans Bold"/>
                <a:sym typeface="Open Sans Bold"/>
              </a:rPr>
              <a:t>Codirector: Luis Felipe Londoño Rojas</a:t>
            </a:r>
          </a:p>
        </p:txBody>
      </p:sp>
      <p:sp>
        <p:nvSpPr>
          <p:cNvPr id="8" name="TextBox 8"/>
          <p:cNvSpPr txBox="1"/>
          <p:nvPr/>
        </p:nvSpPr>
        <p:spPr>
          <a:xfrm>
            <a:off x="3154102" y="6356250"/>
            <a:ext cx="11749995" cy="679450"/>
          </a:xfrm>
          <a:prstGeom prst="rect">
            <a:avLst/>
          </a:prstGeom>
        </p:spPr>
        <p:txBody>
          <a:bodyPr lIns="0" tIns="0" rIns="0" bIns="0" rtlCol="0" anchor="t">
            <a:spAutoFit/>
          </a:bodyPr>
          <a:lstStyle/>
          <a:p>
            <a:pPr algn="ctr">
              <a:lnSpc>
                <a:spcPts val="5599"/>
              </a:lnSpc>
            </a:pPr>
            <a:r>
              <a:rPr lang="en-US" sz="3999" b="1">
                <a:solidFill>
                  <a:srgbClr val="000000"/>
                </a:solidFill>
                <a:latin typeface="Open Sans Bold"/>
                <a:ea typeface="Open Sans Bold"/>
                <a:cs typeface="Open Sans Bold"/>
                <a:sym typeface="Open Sans Bold"/>
              </a:rPr>
              <a:t>POR: Cristian Camilo García Agudelo</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145" t="-21206" b="-13063"/>
            </a:stretch>
          </a:blipFill>
        </p:spPr>
      </p:sp>
      <p:sp>
        <p:nvSpPr>
          <p:cNvPr id="3" name="Freeform 3"/>
          <p:cNvSpPr/>
          <p:nvPr/>
        </p:nvSpPr>
        <p:spPr>
          <a:xfrm>
            <a:off x="451603" y="8530970"/>
            <a:ext cx="3419378" cy="1454661"/>
          </a:xfrm>
          <a:custGeom>
            <a:avLst/>
            <a:gdLst/>
            <a:ahLst/>
            <a:cxnLst/>
            <a:rect l="l" t="t" r="r" b="b"/>
            <a:pathLst>
              <a:path w="3419378" h="1454661">
                <a:moveTo>
                  <a:pt x="0" y="0"/>
                </a:moveTo>
                <a:lnTo>
                  <a:pt x="3419378" y="0"/>
                </a:lnTo>
                <a:lnTo>
                  <a:pt x="3419378" y="1454660"/>
                </a:lnTo>
                <a:lnTo>
                  <a:pt x="0" y="1454660"/>
                </a:lnTo>
                <a:lnTo>
                  <a:pt x="0" y="0"/>
                </a:lnTo>
                <a:close/>
              </a:path>
            </a:pathLst>
          </a:custGeom>
          <a:blipFill>
            <a:blip r:embed="rId3"/>
            <a:stretch>
              <a:fillRect/>
            </a:stretch>
          </a:blipFill>
        </p:spPr>
      </p:sp>
      <p:sp>
        <p:nvSpPr>
          <p:cNvPr id="4" name="Freeform 4"/>
          <p:cNvSpPr/>
          <p:nvPr/>
        </p:nvSpPr>
        <p:spPr>
          <a:xfrm rot="5989078">
            <a:off x="-1997959" y="-492021"/>
            <a:ext cx="5327195" cy="4339243"/>
          </a:xfrm>
          <a:custGeom>
            <a:avLst/>
            <a:gdLst/>
            <a:ahLst/>
            <a:cxnLst/>
            <a:rect l="l" t="t" r="r" b="b"/>
            <a:pathLst>
              <a:path w="5327195" h="4339243">
                <a:moveTo>
                  <a:pt x="0" y="0"/>
                </a:moveTo>
                <a:lnTo>
                  <a:pt x="5327195" y="0"/>
                </a:lnTo>
                <a:lnTo>
                  <a:pt x="5327195" y="4339242"/>
                </a:lnTo>
                <a:lnTo>
                  <a:pt x="0" y="433924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rot="-5689279" flipH="1">
            <a:off x="14745504" y="-460830"/>
            <a:ext cx="5462160" cy="4449177"/>
          </a:xfrm>
          <a:custGeom>
            <a:avLst/>
            <a:gdLst/>
            <a:ahLst/>
            <a:cxnLst/>
            <a:rect l="l" t="t" r="r" b="b"/>
            <a:pathLst>
              <a:path w="5462160" h="4449177">
                <a:moveTo>
                  <a:pt x="5462160" y="0"/>
                </a:moveTo>
                <a:lnTo>
                  <a:pt x="0" y="0"/>
                </a:lnTo>
                <a:lnTo>
                  <a:pt x="0" y="4449177"/>
                </a:lnTo>
                <a:lnTo>
                  <a:pt x="5462160" y="4449177"/>
                </a:lnTo>
                <a:lnTo>
                  <a:pt x="546216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rot="6000">
            <a:off x="3890984" y="3660000"/>
            <a:ext cx="10506033" cy="5239109"/>
          </a:xfrm>
          <a:custGeom>
            <a:avLst/>
            <a:gdLst/>
            <a:ahLst/>
            <a:cxnLst/>
            <a:rect l="l" t="t" r="r" b="b"/>
            <a:pathLst>
              <a:path w="10506033" h="5239109">
                <a:moveTo>
                  <a:pt x="0" y="18321"/>
                </a:moveTo>
                <a:lnTo>
                  <a:pt x="10496920" y="0"/>
                </a:lnTo>
                <a:lnTo>
                  <a:pt x="10506032" y="5220788"/>
                </a:lnTo>
                <a:lnTo>
                  <a:pt x="9112" y="5239109"/>
                </a:lnTo>
                <a:lnTo>
                  <a:pt x="0" y="18321"/>
                </a:lnTo>
                <a:close/>
              </a:path>
            </a:pathLst>
          </a:custGeom>
          <a:blipFill>
            <a:blip r:embed="rId6"/>
            <a:stretch>
              <a:fillRect l="43" t="174" r="43" b="174"/>
            </a:stretch>
          </a:blipFill>
        </p:spPr>
      </p:sp>
      <p:sp>
        <p:nvSpPr>
          <p:cNvPr id="7" name="TextBox 7"/>
          <p:cNvSpPr txBox="1"/>
          <p:nvPr/>
        </p:nvSpPr>
        <p:spPr>
          <a:xfrm>
            <a:off x="3257677" y="2293372"/>
            <a:ext cx="11772645" cy="1546606"/>
          </a:xfrm>
          <a:prstGeom prst="rect">
            <a:avLst/>
          </a:prstGeom>
        </p:spPr>
        <p:txBody>
          <a:bodyPr lIns="0" tIns="0" rIns="0" bIns="0" rtlCol="0" anchor="t">
            <a:spAutoFit/>
          </a:bodyPr>
          <a:lstStyle/>
          <a:p>
            <a:pPr algn="ctr">
              <a:lnSpc>
                <a:spcPts val="4423"/>
              </a:lnSpc>
            </a:pPr>
            <a:r>
              <a:rPr lang="en-US" sz="3159">
                <a:solidFill>
                  <a:srgbClr val="000000"/>
                </a:solidFill>
                <a:latin typeface="Open Sans"/>
                <a:ea typeface="Open Sans"/>
                <a:cs typeface="Open Sans"/>
                <a:sym typeface="Open Sans"/>
              </a:rPr>
              <a:t>Para cumplir con el objetivo de esta investigación se definieron los siguientes </a:t>
            </a:r>
            <a:r>
              <a:rPr lang="en-US" sz="3159" b="1">
                <a:solidFill>
                  <a:srgbClr val="000000"/>
                </a:solidFill>
                <a:latin typeface="Open Sans Bold"/>
                <a:ea typeface="Open Sans Bold"/>
                <a:cs typeface="Open Sans Bold"/>
                <a:sym typeface="Open Sans Bold"/>
              </a:rPr>
              <a:t>sprints</a:t>
            </a:r>
            <a:r>
              <a:rPr lang="en-US" sz="3159">
                <a:solidFill>
                  <a:srgbClr val="000000"/>
                </a:solidFill>
                <a:latin typeface="Open Sans"/>
                <a:ea typeface="Open Sans"/>
                <a:cs typeface="Open Sans"/>
                <a:sym typeface="Open Sans"/>
              </a:rPr>
              <a:t>:</a:t>
            </a:r>
          </a:p>
          <a:p>
            <a:pPr marL="0" lvl="0" indent="0" algn="ctr">
              <a:lnSpc>
                <a:spcPts val="3583"/>
              </a:lnSpc>
              <a:spcBef>
                <a:spcPct val="0"/>
              </a:spcBef>
            </a:pPr>
            <a:endParaRPr lang="en-US" sz="3159">
              <a:solidFill>
                <a:srgbClr val="000000"/>
              </a:solidFill>
              <a:latin typeface="Open Sans"/>
              <a:ea typeface="Open Sans"/>
              <a:cs typeface="Open Sans"/>
              <a:sym typeface="Open Sans"/>
            </a:endParaRPr>
          </a:p>
        </p:txBody>
      </p:sp>
      <p:sp>
        <p:nvSpPr>
          <p:cNvPr id="8" name="TextBox 8"/>
          <p:cNvSpPr txBox="1"/>
          <p:nvPr/>
        </p:nvSpPr>
        <p:spPr>
          <a:xfrm>
            <a:off x="4741857" y="1100641"/>
            <a:ext cx="8804286" cy="934954"/>
          </a:xfrm>
          <a:prstGeom prst="rect">
            <a:avLst/>
          </a:prstGeom>
        </p:spPr>
        <p:txBody>
          <a:bodyPr lIns="0" tIns="0" rIns="0" bIns="0" rtlCol="0" anchor="t">
            <a:spAutoFit/>
          </a:bodyPr>
          <a:lstStyle/>
          <a:p>
            <a:pPr algn="ctr">
              <a:lnSpc>
                <a:spcPts val="7632"/>
              </a:lnSpc>
            </a:pPr>
            <a:r>
              <a:rPr lang="en-US" sz="5451">
                <a:solidFill>
                  <a:srgbClr val="000000"/>
                </a:solidFill>
                <a:latin typeface="Staatliches"/>
                <a:ea typeface="Staatliches"/>
                <a:cs typeface="Staatliches"/>
                <a:sym typeface="Staatliches"/>
              </a:rPr>
              <a:t>METODOLOGIA </a:t>
            </a:r>
          </a:p>
        </p:txBody>
      </p:sp>
      <p:sp>
        <p:nvSpPr>
          <p:cNvPr id="9" name="TextBox 9"/>
          <p:cNvSpPr txBox="1"/>
          <p:nvPr/>
        </p:nvSpPr>
        <p:spPr>
          <a:xfrm>
            <a:off x="7710115" y="8961120"/>
            <a:ext cx="2867769" cy="297180"/>
          </a:xfrm>
          <a:prstGeom prst="rect">
            <a:avLst/>
          </a:prstGeom>
        </p:spPr>
        <p:txBody>
          <a:bodyPr lIns="0" tIns="0" rIns="0" bIns="0" rtlCol="0" anchor="t">
            <a:spAutoFit/>
          </a:bodyPr>
          <a:lstStyle/>
          <a:p>
            <a:pPr algn="ctr">
              <a:lnSpc>
                <a:spcPts val="2520"/>
              </a:lnSpc>
            </a:pPr>
            <a:r>
              <a:rPr lang="en-US" sz="1800">
                <a:solidFill>
                  <a:srgbClr val="000000"/>
                </a:solidFill>
                <a:latin typeface="Open Sans"/>
                <a:ea typeface="Open Sans"/>
                <a:cs typeface="Open Sans"/>
                <a:sym typeface="Open Sans"/>
              </a:rPr>
              <a:t>Fuente: Elaboración propia</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145" t="-21206" b="-13063"/>
            </a:stretch>
          </a:blipFill>
        </p:spPr>
      </p:sp>
      <p:grpSp>
        <p:nvGrpSpPr>
          <p:cNvPr id="3" name="Group 3"/>
          <p:cNvGrpSpPr/>
          <p:nvPr/>
        </p:nvGrpSpPr>
        <p:grpSpPr>
          <a:xfrm>
            <a:off x="10602536" y="0"/>
            <a:ext cx="8002332" cy="10287000"/>
            <a:chOff x="0" y="0"/>
            <a:chExt cx="1239771" cy="1593725"/>
          </a:xfrm>
        </p:grpSpPr>
        <p:sp>
          <p:nvSpPr>
            <p:cNvPr id="4" name="Freeform 4"/>
            <p:cNvSpPr/>
            <p:nvPr/>
          </p:nvSpPr>
          <p:spPr>
            <a:xfrm>
              <a:off x="0" y="0"/>
              <a:ext cx="1239771" cy="1593725"/>
            </a:xfrm>
            <a:custGeom>
              <a:avLst/>
              <a:gdLst/>
              <a:ahLst/>
              <a:cxnLst/>
              <a:rect l="l" t="t" r="r" b="b"/>
              <a:pathLst>
                <a:path w="1239771" h="1593725">
                  <a:moveTo>
                    <a:pt x="0" y="0"/>
                  </a:moveTo>
                  <a:lnTo>
                    <a:pt x="1239771" y="0"/>
                  </a:lnTo>
                  <a:lnTo>
                    <a:pt x="1239771" y="1593725"/>
                  </a:lnTo>
                  <a:lnTo>
                    <a:pt x="0" y="1593725"/>
                  </a:lnTo>
                  <a:close/>
                </a:path>
              </a:pathLst>
            </a:custGeom>
            <a:blipFill>
              <a:blip r:embed="rId3"/>
              <a:stretch>
                <a:fillRect l="-16932" r="-16932"/>
              </a:stretch>
            </a:blipFill>
          </p:spPr>
        </p:sp>
      </p:grpSp>
      <p:sp>
        <p:nvSpPr>
          <p:cNvPr id="5" name="Freeform 5"/>
          <p:cNvSpPr/>
          <p:nvPr/>
        </p:nvSpPr>
        <p:spPr>
          <a:xfrm rot="7130715">
            <a:off x="-2731080" y="-784113"/>
            <a:ext cx="5462160" cy="4449177"/>
          </a:xfrm>
          <a:custGeom>
            <a:avLst/>
            <a:gdLst/>
            <a:ahLst/>
            <a:cxnLst/>
            <a:rect l="l" t="t" r="r" b="b"/>
            <a:pathLst>
              <a:path w="5462160" h="4449177">
                <a:moveTo>
                  <a:pt x="0" y="0"/>
                </a:moveTo>
                <a:lnTo>
                  <a:pt x="5462160" y="0"/>
                </a:lnTo>
                <a:lnTo>
                  <a:pt x="5462160" y="4449177"/>
                </a:lnTo>
                <a:lnTo>
                  <a:pt x="0" y="444917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TextBox 6"/>
          <p:cNvSpPr txBox="1"/>
          <p:nvPr/>
        </p:nvSpPr>
        <p:spPr>
          <a:xfrm>
            <a:off x="1068982" y="1832525"/>
            <a:ext cx="8804286" cy="928326"/>
          </a:xfrm>
          <a:prstGeom prst="rect">
            <a:avLst/>
          </a:prstGeom>
        </p:spPr>
        <p:txBody>
          <a:bodyPr lIns="0" tIns="0" rIns="0" bIns="0" rtlCol="0" anchor="t">
            <a:spAutoFit/>
          </a:bodyPr>
          <a:lstStyle/>
          <a:p>
            <a:pPr algn="ctr">
              <a:lnSpc>
                <a:spcPts val="7632"/>
              </a:lnSpc>
            </a:pPr>
            <a:r>
              <a:rPr lang="en-US" sz="5451">
                <a:solidFill>
                  <a:srgbClr val="000000"/>
                </a:solidFill>
                <a:latin typeface="Staatliches"/>
                <a:ea typeface="Staatliches"/>
                <a:cs typeface="Staatliches"/>
                <a:sym typeface="Staatliches"/>
              </a:rPr>
              <a:t>ANTECEDENTES</a:t>
            </a:r>
          </a:p>
        </p:txBody>
      </p:sp>
      <p:sp>
        <p:nvSpPr>
          <p:cNvPr id="7" name="TextBox 7"/>
          <p:cNvSpPr txBox="1"/>
          <p:nvPr/>
        </p:nvSpPr>
        <p:spPr>
          <a:xfrm>
            <a:off x="1028700" y="3242877"/>
            <a:ext cx="9080715" cy="7078980"/>
          </a:xfrm>
          <a:prstGeom prst="rect">
            <a:avLst/>
          </a:prstGeom>
        </p:spPr>
        <p:txBody>
          <a:bodyPr lIns="0" tIns="0" rIns="0" bIns="0" rtlCol="0" anchor="t">
            <a:spAutoFit/>
          </a:bodyPr>
          <a:lstStyle/>
          <a:p>
            <a:pPr algn="just">
              <a:lnSpc>
                <a:spcPts val="3779"/>
              </a:lnSpc>
            </a:pPr>
            <a:r>
              <a:rPr lang="en-US" sz="2699">
                <a:solidFill>
                  <a:srgbClr val="000000"/>
                </a:solidFill>
                <a:latin typeface="Open Sans"/>
                <a:ea typeface="Open Sans"/>
                <a:cs typeface="Open Sans"/>
                <a:sym typeface="Open Sans"/>
              </a:rPr>
              <a:t>La comunicación efectiva es un desafío constante para las personas con discapacidad auditiva, particularmente en un mundo dominado por la interacción digital y multimedia. En la era digital, estos desafíos se amplifican, y las tecnologías asistidas </a:t>
            </a:r>
            <a:r>
              <a:rPr lang="en-US" sz="2699" b="1">
                <a:solidFill>
                  <a:srgbClr val="000000"/>
                </a:solidFill>
                <a:latin typeface="Open Sans Bold"/>
                <a:ea typeface="Open Sans Bold"/>
                <a:cs typeface="Open Sans Bold"/>
                <a:sym typeface="Open Sans Bold"/>
              </a:rPr>
              <a:t>surgen como herramientas esenciales </a:t>
            </a:r>
            <a:r>
              <a:rPr lang="en-US" sz="2699">
                <a:solidFill>
                  <a:srgbClr val="000000"/>
                </a:solidFill>
                <a:latin typeface="Open Sans"/>
                <a:ea typeface="Open Sans"/>
                <a:cs typeface="Open Sans"/>
                <a:sym typeface="Open Sans"/>
              </a:rPr>
              <a:t>para superarlos.</a:t>
            </a:r>
          </a:p>
          <a:p>
            <a:pPr algn="just">
              <a:lnSpc>
                <a:spcPts val="3779"/>
              </a:lnSpc>
            </a:pPr>
            <a:endParaRPr lang="en-US" sz="2699">
              <a:solidFill>
                <a:srgbClr val="000000"/>
              </a:solidFill>
              <a:latin typeface="Open Sans"/>
              <a:ea typeface="Open Sans"/>
              <a:cs typeface="Open Sans"/>
              <a:sym typeface="Open Sans"/>
            </a:endParaRPr>
          </a:p>
          <a:p>
            <a:pPr algn="just">
              <a:lnSpc>
                <a:spcPts val="3779"/>
              </a:lnSpc>
            </a:pPr>
            <a:r>
              <a:rPr lang="en-US" sz="2699">
                <a:solidFill>
                  <a:srgbClr val="000000"/>
                </a:solidFill>
                <a:latin typeface="Open Sans"/>
                <a:ea typeface="Open Sans"/>
                <a:cs typeface="Open Sans"/>
                <a:sym typeface="Open Sans"/>
              </a:rPr>
              <a:t>Estas tecnologías han emergido como un componente crucial en la </a:t>
            </a:r>
            <a:r>
              <a:rPr lang="en-US" sz="2699" b="1">
                <a:solidFill>
                  <a:srgbClr val="000000"/>
                </a:solidFill>
                <a:latin typeface="Open Sans Bold"/>
                <a:ea typeface="Open Sans Bold"/>
                <a:cs typeface="Open Sans Bold"/>
                <a:sym typeface="Open Sans Bold"/>
              </a:rPr>
              <a:t>superación de barreras comunicacionales</a:t>
            </a:r>
            <a:r>
              <a:rPr lang="en-US" sz="2699">
                <a:solidFill>
                  <a:srgbClr val="000000"/>
                </a:solidFill>
                <a:latin typeface="Open Sans"/>
                <a:ea typeface="Open Sans"/>
                <a:cs typeface="Open Sans"/>
                <a:sym typeface="Open Sans"/>
              </a:rPr>
              <a:t>, ofreciendo soluciones innovadoras como dispositivos de escucha asistida, sistemas de CAA y tecnología de inducción de audio, entre otros.</a:t>
            </a:r>
          </a:p>
          <a:p>
            <a:pPr algn="just">
              <a:lnSpc>
                <a:spcPts val="3779"/>
              </a:lnSpc>
            </a:pPr>
            <a:endParaRPr lang="en-US" sz="2699">
              <a:solidFill>
                <a:srgbClr val="000000"/>
              </a:solidFill>
              <a:latin typeface="Open Sans"/>
              <a:ea typeface="Open Sans"/>
              <a:cs typeface="Open Sans"/>
              <a:sym typeface="Open Sans"/>
            </a:endParaRPr>
          </a:p>
          <a:p>
            <a:pPr algn="just">
              <a:lnSpc>
                <a:spcPts val="3779"/>
              </a:lnSpc>
            </a:pPr>
            <a:endParaRPr lang="en-US" sz="2699">
              <a:solidFill>
                <a:srgbClr val="000000"/>
              </a:solidFill>
              <a:latin typeface="Open Sans"/>
              <a:ea typeface="Open Sans"/>
              <a:cs typeface="Open Sans"/>
              <a:sym typeface="Open Sans"/>
            </a:endParaRPr>
          </a:p>
          <a:p>
            <a:pPr algn="just">
              <a:lnSpc>
                <a:spcPts val="3359"/>
              </a:lnSpc>
              <a:spcBef>
                <a:spcPct val="0"/>
              </a:spcBef>
            </a:pPr>
            <a:endParaRPr lang="en-US" sz="2699">
              <a:solidFill>
                <a:srgbClr val="000000"/>
              </a:solidFill>
              <a:latin typeface="Open Sans"/>
              <a:ea typeface="Open Sans"/>
              <a:cs typeface="Open Sans"/>
              <a:sym typeface="Open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145" t="-21206" b="-13063"/>
            </a:stretch>
          </a:blipFill>
        </p:spPr>
      </p:sp>
      <p:sp>
        <p:nvSpPr>
          <p:cNvPr id="3" name="Freeform 3"/>
          <p:cNvSpPr/>
          <p:nvPr/>
        </p:nvSpPr>
        <p:spPr>
          <a:xfrm rot="-6693572" flipH="1">
            <a:off x="14528220" y="-372338"/>
            <a:ext cx="5462160" cy="4449177"/>
          </a:xfrm>
          <a:custGeom>
            <a:avLst/>
            <a:gdLst/>
            <a:ahLst/>
            <a:cxnLst/>
            <a:rect l="l" t="t" r="r" b="b"/>
            <a:pathLst>
              <a:path w="5462160" h="4449177">
                <a:moveTo>
                  <a:pt x="5462160" y="0"/>
                </a:moveTo>
                <a:lnTo>
                  <a:pt x="0" y="0"/>
                </a:lnTo>
                <a:lnTo>
                  <a:pt x="0" y="4449178"/>
                </a:lnTo>
                <a:lnTo>
                  <a:pt x="5462160" y="4449178"/>
                </a:lnTo>
                <a:lnTo>
                  <a:pt x="546216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4572801" y="8530970"/>
            <a:ext cx="3419378" cy="1454661"/>
          </a:xfrm>
          <a:custGeom>
            <a:avLst/>
            <a:gdLst/>
            <a:ahLst/>
            <a:cxnLst/>
            <a:rect l="l" t="t" r="r" b="b"/>
            <a:pathLst>
              <a:path w="3419378" h="1454661">
                <a:moveTo>
                  <a:pt x="0" y="0"/>
                </a:moveTo>
                <a:lnTo>
                  <a:pt x="3419379" y="0"/>
                </a:lnTo>
                <a:lnTo>
                  <a:pt x="3419379" y="1454660"/>
                </a:lnTo>
                <a:lnTo>
                  <a:pt x="0" y="1454660"/>
                </a:lnTo>
                <a:lnTo>
                  <a:pt x="0" y="0"/>
                </a:lnTo>
                <a:close/>
              </a:path>
            </a:pathLst>
          </a:custGeom>
          <a:blipFill>
            <a:blip r:embed="rId5"/>
            <a:stretch>
              <a:fillRect/>
            </a:stretch>
          </a:blipFill>
        </p:spPr>
      </p:sp>
      <p:sp>
        <p:nvSpPr>
          <p:cNvPr id="5" name="Freeform 5"/>
          <p:cNvSpPr/>
          <p:nvPr/>
        </p:nvSpPr>
        <p:spPr>
          <a:xfrm>
            <a:off x="321475" y="1598937"/>
            <a:ext cx="6621109" cy="3331765"/>
          </a:xfrm>
          <a:custGeom>
            <a:avLst/>
            <a:gdLst/>
            <a:ahLst/>
            <a:cxnLst/>
            <a:rect l="l" t="t" r="r" b="b"/>
            <a:pathLst>
              <a:path w="6621109" h="3331765">
                <a:moveTo>
                  <a:pt x="0" y="0"/>
                </a:moveTo>
                <a:lnTo>
                  <a:pt x="6621109" y="0"/>
                </a:lnTo>
                <a:lnTo>
                  <a:pt x="6621109" y="3331766"/>
                </a:lnTo>
                <a:lnTo>
                  <a:pt x="0" y="3331766"/>
                </a:lnTo>
                <a:lnTo>
                  <a:pt x="0" y="0"/>
                </a:lnTo>
                <a:close/>
              </a:path>
            </a:pathLst>
          </a:custGeom>
          <a:blipFill>
            <a:blip r:embed="rId6"/>
            <a:stretch>
              <a:fillRect l="-1969" t="-856" r="-1969"/>
            </a:stretch>
          </a:blipFill>
        </p:spPr>
      </p:sp>
      <p:sp>
        <p:nvSpPr>
          <p:cNvPr id="6" name="Freeform 6"/>
          <p:cNvSpPr/>
          <p:nvPr/>
        </p:nvSpPr>
        <p:spPr>
          <a:xfrm>
            <a:off x="321475" y="5534368"/>
            <a:ext cx="6621109" cy="3723932"/>
          </a:xfrm>
          <a:custGeom>
            <a:avLst/>
            <a:gdLst/>
            <a:ahLst/>
            <a:cxnLst/>
            <a:rect l="l" t="t" r="r" b="b"/>
            <a:pathLst>
              <a:path w="6621109" h="3723932">
                <a:moveTo>
                  <a:pt x="0" y="0"/>
                </a:moveTo>
                <a:lnTo>
                  <a:pt x="6621109" y="0"/>
                </a:lnTo>
                <a:lnTo>
                  <a:pt x="6621109" y="3723932"/>
                </a:lnTo>
                <a:lnTo>
                  <a:pt x="0" y="3723932"/>
                </a:lnTo>
                <a:lnTo>
                  <a:pt x="0" y="0"/>
                </a:lnTo>
                <a:close/>
              </a:path>
            </a:pathLst>
          </a:custGeom>
          <a:blipFill>
            <a:blip r:embed="rId7"/>
            <a:stretch>
              <a:fillRect/>
            </a:stretch>
          </a:blipFill>
        </p:spPr>
      </p:sp>
      <p:sp>
        <p:nvSpPr>
          <p:cNvPr id="7" name="TextBox 7"/>
          <p:cNvSpPr txBox="1"/>
          <p:nvPr/>
        </p:nvSpPr>
        <p:spPr>
          <a:xfrm>
            <a:off x="7641458" y="1706911"/>
            <a:ext cx="8641032" cy="6399959"/>
          </a:xfrm>
          <a:prstGeom prst="rect">
            <a:avLst/>
          </a:prstGeom>
        </p:spPr>
        <p:txBody>
          <a:bodyPr lIns="0" tIns="0" rIns="0" bIns="0" rtlCol="0" anchor="t">
            <a:spAutoFit/>
          </a:bodyPr>
          <a:lstStyle/>
          <a:p>
            <a:pPr algn="ctr">
              <a:lnSpc>
                <a:spcPts val="3861"/>
              </a:lnSpc>
            </a:pPr>
            <a:r>
              <a:rPr lang="en-US" sz="2758">
                <a:solidFill>
                  <a:srgbClr val="000000"/>
                </a:solidFill>
                <a:latin typeface="Open Sans"/>
                <a:ea typeface="Open Sans"/>
                <a:cs typeface="Open Sans"/>
                <a:sym typeface="Open Sans"/>
              </a:rPr>
              <a:t>Las </a:t>
            </a:r>
            <a:r>
              <a:rPr lang="en-US" sz="2758" b="1">
                <a:solidFill>
                  <a:srgbClr val="000000"/>
                </a:solidFill>
                <a:latin typeface="Open Sans Bold"/>
                <a:ea typeface="Open Sans Bold"/>
                <a:cs typeface="Open Sans Bold"/>
                <a:sym typeface="Open Sans Bold"/>
              </a:rPr>
              <a:t>tecnologías identificadas</a:t>
            </a:r>
            <a:r>
              <a:rPr lang="en-US" sz="2758">
                <a:solidFill>
                  <a:srgbClr val="000000"/>
                </a:solidFill>
                <a:latin typeface="Open Sans"/>
                <a:ea typeface="Open Sans"/>
                <a:cs typeface="Open Sans"/>
                <a:sym typeface="Open Sans"/>
              </a:rPr>
              <a:t> se clasificaron en las siguientes categorías:</a:t>
            </a:r>
          </a:p>
          <a:p>
            <a:pPr algn="ctr">
              <a:lnSpc>
                <a:spcPts val="3861"/>
              </a:lnSpc>
            </a:pPr>
            <a:endParaRPr lang="en-US" sz="2758">
              <a:solidFill>
                <a:srgbClr val="000000"/>
              </a:solidFill>
              <a:latin typeface="Open Sans"/>
              <a:ea typeface="Open Sans"/>
              <a:cs typeface="Open Sans"/>
              <a:sym typeface="Open Sans"/>
            </a:endParaRPr>
          </a:p>
          <a:p>
            <a:pPr algn="ctr">
              <a:lnSpc>
                <a:spcPts val="3861"/>
              </a:lnSpc>
            </a:pPr>
            <a:endParaRPr lang="en-US" sz="2758">
              <a:solidFill>
                <a:srgbClr val="000000"/>
              </a:solidFill>
              <a:latin typeface="Open Sans"/>
              <a:ea typeface="Open Sans"/>
              <a:cs typeface="Open Sans"/>
              <a:sym typeface="Open Sans"/>
            </a:endParaRPr>
          </a:p>
          <a:p>
            <a:pPr marL="552297" lvl="1" indent="-276149" algn="just">
              <a:lnSpc>
                <a:spcPts val="3581"/>
              </a:lnSpc>
              <a:buFont typeface="Arial"/>
              <a:buChar char="•"/>
            </a:pPr>
            <a:r>
              <a:rPr lang="en-US" sz="2558" b="1">
                <a:solidFill>
                  <a:srgbClr val="000000"/>
                </a:solidFill>
                <a:latin typeface="Open Sans Bold"/>
                <a:ea typeface="Open Sans Bold"/>
                <a:cs typeface="Open Sans Bold"/>
                <a:sym typeface="Open Sans Bold"/>
              </a:rPr>
              <a:t>Aplicaciones Móviles</a:t>
            </a:r>
            <a:r>
              <a:rPr lang="en-US" sz="2558">
                <a:solidFill>
                  <a:srgbClr val="000000"/>
                </a:solidFill>
                <a:latin typeface="Open Sans"/>
                <a:ea typeface="Open Sans"/>
                <a:cs typeface="Open Sans"/>
                <a:sym typeface="Open Sans"/>
              </a:rPr>
              <a:t>: Aplicaciones de transcripción en tiempo real como Ava y Live Transcribe.</a:t>
            </a:r>
          </a:p>
          <a:p>
            <a:pPr algn="just">
              <a:lnSpc>
                <a:spcPts val="3581"/>
              </a:lnSpc>
            </a:pPr>
            <a:endParaRPr lang="en-US" sz="2558">
              <a:solidFill>
                <a:srgbClr val="000000"/>
              </a:solidFill>
              <a:latin typeface="Open Sans"/>
              <a:ea typeface="Open Sans"/>
              <a:cs typeface="Open Sans"/>
              <a:sym typeface="Open Sans"/>
            </a:endParaRPr>
          </a:p>
          <a:p>
            <a:pPr algn="just">
              <a:lnSpc>
                <a:spcPts val="3581"/>
              </a:lnSpc>
            </a:pPr>
            <a:endParaRPr lang="en-US" sz="2558">
              <a:solidFill>
                <a:srgbClr val="000000"/>
              </a:solidFill>
              <a:latin typeface="Open Sans"/>
              <a:ea typeface="Open Sans"/>
              <a:cs typeface="Open Sans"/>
              <a:sym typeface="Open Sans"/>
            </a:endParaRPr>
          </a:p>
          <a:p>
            <a:pPr algn="just">
              <a:lnSpc>
                <a:spcPts val="3581"/>
              </a:lnSpc>
            </a:pPr>
            <a:endParaRPr lang="en-US" sz="2558">
              <a:solidFill>
                <a:srgbClr val="000000"/>
              </a:solidFill>
              <a:latin typeface="Open Sans"/>
              <a:ea typeface="Open Sans"/>
              <a:cs typeface="Open Sans"/>
              <a:sym typeface="Open Sans"/>
            </a:endParaRPr>
          </a:p>
          <a:p>
            <a:pPr algn="just">
              <a:lnSpc>
                <a:spcPts val="3581"/>
              </a:lnSpc>
            </a:pPr>
            <a:endParaRPr lang="en-US" sz="2558">
              <a:solidFill>
                <a:srgbClr val="000000"/>
              </a:solidFill>
              <a:latin typeface="Open Sans"/>
              <a:ea typeface="Open Sans"/>
              <a:cs typeface="Open Sans"/>
              <a:sym typeface="Open Sans"/>
            </a:endParaRPr>
          </a:p>
          <a:p>
            <a:pPr marL="552297" lvl="1" indent="-276149" algn="just">
              <a:lnSpc>
                <a:spcPts val="3581"/>
              </a:lnSpc>
              <a:buFont typeface="Arial"/>
              <a:buChar char="•"/>
            </a:pPr>
            <a:r>
              <a:rPr lang="en-US" sz="2558" b="1">
                <a:solidFill>
                  <a:srgbClr val="000000"/>
                </a:solidFill>
                <a:latin typeface="Open Sans Bold"/>
                <a:ea typeface="Open Sans Bold"/>
                <a:cs typeface="Open Sans Bold"/>
                <a:sym typeface="Open Sans Bold"/>
              </a:rPr>
              <a:t>Dispositivos Portátiles</a:t>
            </a:r>
            <a:r>
              <a:rPr lang="en-US" sz="2558">
                <a:solidFill>
                  <a:srgbClr val="000000"/>
                </a:solidFill>
                <a:latin typeface="Open Sans"/>
                <a:ea typeface="Open Sans"/>
                <a:cs typeface="Open Sans"/>
                <a:sym typeface="Open Sans"/>
              </a:rPr>
              <a:t>: Guantes de traducción de lenguaje de señas como SignAloud.</a:t>
            </a:r>
          </a:p>
          <a:p>
            <a:pPr algn="just">
              <a:lnSpc>
                <a:spcPts val="3581"/>
              </a:lnSpc>
            </a:pPr>
            <a:endParaRPr lang="en-US" sz="2558">
              <a:solidFill>
                <a:srgbClr val="000000"/>
              </a:solidFill>
              <a:latin typeface="Open Sans"/>
              <a:ea typeface="Open Sans"/>
              <a:cs typeface="Open Sans"/>
              <a:sym typeface="Open Sans"/>
            </a:endParaRPr>
          </a:p>
          <a:p>
            <a:pPr algn="just">
              <a:lnSpc>
                <a:spcPts val="3581"/>
              </a:lnSpc>
              <a:spcBef>
                <a:spcPct val="0"/>
              </a:spcBef>
            </a:pPr>
            <a:endParaRPr lang="en-US" sz="2558">
              <a:solidFill>
                <a:srgbClr val="000000"/>
              </a:solidFill>
              <a:latin typeface="Open Sans"/>
              <a:ea typeface="Open Sans"/>
              <a:cs typeface="Open Sans"/>
              <a:sym typeface="Open Sans"/>
            </a:endParaRPr>
          </a:p>
        </p:txBody>
      </p:sp>
      <p:sp>
        <p:nvSpPr>
          <p:cNvPr id="8" name="TextBox 8"/>
          <p:cNvSpPr txBox="1"/>
          <p:nvPr/>
        </p:nvSpPr>
        <p:spPr>
          <a:xfrm>
            <a:off x="1156274" y="9443340"/>
            <a:ext cx="4951512" cy="297179"/>
          </a:xfrm>
          <a:prstGeom prst="rect">
            <a:avLst/>
          </a:prstGeom>
        </p:spPr>
        <p:txBody>
          <a:bodyPr lIns="0" tIns="0" rIns="0" bIns="0" rtlCol="0" anchor="t">
            <a:spAutoFit/>
          </a:bodyPr>
          <a:lstStyle/>
          <a:p>
            <a:pPr algn="ctr">
              <a:lnSpc>
                <a:spcPts val="2520"/>
              </a:lnSpc>
            </a:pPr>
            <a:r>
              <a:rPr lang="en-US" sz="1800">
                <a:solidFill>
                  <a:srgbClr val="000000"/>
                </a:solidFill>
                <a:latin typeface="Open Sans"/>
                <a:ea typeface="Open Sans"/>
                <a:cs typeface="Open Sans"/>
                <a:sym typeface="Open Sans"/>
              </a:rPr>
              <a:t>Foto: Dennis Wise, Universidad de Washington</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145" t="-21206" b="-13063"/>
            </a:stretch>
          </a:blipFill>
        </p:spPr>
      </p:sp>
      <p:sp>
        <p:nvSpPr>
          <p:cNvPr id="3" name="Freeform 3"/>
          <p:cNvSpPr/>
          <p:nvPr/>
        </p:nvSpPr>
        <p:spPr>
          <a:xfrm rot="-5400000" flipH="1">
            <a:off x="14308868" y="-156155"/>
            <a:ext cx="5462160" cy="4449177"/>
          </a:xfrm>
          <a:custGeom>
            <a:avLst/>
            <a:gdLst/>
            <a:ahLst/>
            <a:cxnLst/>
            <a:rect l="l" t="t" r="r" b="b"/>
            <a:pathLst>
              <a:path w="5462160" h="4449177">
                <a:moveTo>
                  <a:pt x="5462160" y="0"/>
                </a:moveTo>
                <a:lnTo>
                  <a:pt x="0" y="0"/>
                </a:lnTo>
                <a:lnTo>
                  <a:pt x="0" y="4449177"/>
                </a:lnTo>
                <a:lnTo>
                  <a:pt x="5462160" y="4449177"/>
                </a:lnTo>
                <a:lnTo>
                  <a:pt x="546216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9360903" y="5783460"/>
            <a:ext cx="8488722" cy="3169123"/>
          </a:xfrm>
          <a:custGeom>
            <a:avLst/>
            <a:gdLst/>
            <a:ahLst/>
            <a:cxnLst/>
            <a:rect l="l" t="t" r="r" b="b"/>
            <a:pathLst>
              <a:path w="8488722" h="3169123">
                <a:moveTo>
                  <a:pt x="0" y="0"/>
                </a:moveTo>
                <a:lnTo>
                  <a:pt x="8488722" y="0"/>
                </a:lnTo>
                <a:lnTo>
                  <a:pt x="8488722" y="3169123"/>
                </a:lnTo>
                <a:lnTo>
                  <a:pt x="0" y="3169123"/>
                </a:lnTo>
                <a:lnTo>
                  <a:pt x="0" y="0"/>
                </a:lnTo>
                <a:close/>
              </a:path>
            </a:pathLst>
          </a:custGeom>
          <a:blipFill>
            <a:blip r:embed="rId5"/>
            <a:stretch>
              <a:fillRect/>
            </a:stretch>
          </a:blipFill>
        </p:spPr>
      </p:sp>
      <p:sp>
        <p:nvSpPr>
          <p:cNvPr id="5" name="Freeform 5"/>
          <p:cNvSpPr/>
          <p:nvPr/>
        </p:nvSpPr>
        <p:spPr>
          <a:xfrm>
            <a:off x="486351" y="8530970"/>
            <a:ext cx="3419378" cy="1454661"/>
          </a:xfrm>
          <a:custGeom>
            <a:avLst/>
            <a:gdLst/>
            <a:ahLst/>
            <a:cxnLst/>
            <a:rect l="l" t="t" r="r" b="b"/>
            <a:pathLst>
              <a:path w="3419378" h="1454661">
                <a:moveTo>
                  <a:pt x="0" y="0"/>
                </a:moveTo>
                <a:lnTo>
                  <a:pt x="3419379" y="0"/>
                </a:lnTo>
                <a:lnTo>
                  <a:pt x="3419379" y="1454660"/>
                </a:lnTo>
                <a:lnTo>
                  <a:pt x="0" y="1454660"/>
                </a:lnTo>
                <a:lnTo>
                  <a:pt x="0" y="0"/>
                </a:lnTo>
                <a:close/>
              </a:path>
            </a:pathLst>
          </a:custGeom>
          <a:blipFill>
            <a:blip r:embed="rId6"/>
            <a:stretch>
              <a:fillRect/>
            </a:stretch>
          </a:blipFill>
        </p:spPr>
      </p:sp>
      <p:sp>
        <p:nvSpPr>
          <p:cNvPr id="6" name="Freeform 6"/>
          <p:cNvSpPr/>
          <p:nvPr/>
        </p:nvSpPr>
        <p:spPr>
          <a:xfrm>
            <a:off x="9144000" y="2645109"/>
            <a:ext cx="8488722" cy="2154404"/>
          </a:xfrm>
          <a:custGeom>
            <a:avLst/>
            <a:gdLst/>
            <a:ahLst/>
            <a:cxnLst/>
            <a:rect l="l" t="t" r="r" b="b"/>
            <a:pathLst>
              <a:path w="8488722" h="2154404">
                <a:moveTo>
                  <a:pt x="0" y="0"/>
                </a:moveTo>
                <a:lnTo>
                  <a:pt x="8488722" y="0"/>
                </a:lnTo>
                <a:lnTo>
                  <a:pt x="8488722" y="2154404"/>
                </a:lnTo>
                <a:lnTo>
                  <a:pt x="0" y="2154404"/>
                </a:lnTo>
                <a:lnTo>
                  <a:pt x="0" y="0"/>
                </a:lnTo>
                <a:close/>
              </a:path>
            </a:pathLst>
          </a:custGeom>
          <a:blipFill>
            <a:blip r:embed="rId7"/>
            <a:stretch>
              <a:fillRect/>
            </a:stretch>
          </a:blipFill>
        </p:spPr>
      </p:sp>
      <p:sp>
        <p:nvSpPr>
          <p:cNvPr id="7" name="TextBox 7"/>
          <p:cNvSpPr txBox="1"/>
          <p:nvPr/>
        </p:nvSpPr>
        <p:spPr>
          <a:xfrm>
            <a:off x="1395035" y="2666174"/>
            <a:ext cx="7515165" cy="5354701"/>
          </a:xfrm>
          <a:prstGeom prst="rect">
            <a:avLst/>
          </a:prstGeom>
        </p:spPr>
        <p:txBody>
          <a:bodyPr lIns="0" tIns="0" rIns="0" bIns="0" rtlCol="0" anchor="t">
            <a:spAutoFit/>
          </a:bodyPr>
          <a:lstStyle/>
          <a:p>
            <a:pPr marL="552703" lvl="1" indent="-276352" algn="just">
              <a:lnSpc>
                <a:spcPts val="3583"/>
              </a:lnSpc>
              <a:spcBef>
                <a:spcPct val="0"/>
              </a:spcBef>
              <a:buFont typeface="Arial"/>
              <a:buChar char="•"/>
            </a:pPr>
            <a:r>
              <a:rPr lang="en-US" sz="2559" b="1">
                <a:solidFill>
                  <a:srgbClr val="000000"/>
                </a:solidFill>
                <a:latin typeface="Open Sans Bold"/>
                <a:ea typeface="Open Sans Bold"/>
                <a:cs typeface="Open Sans Bold"/>
                <a:sym typeface="Open Sans Bold"/>
              </a:rPr>
              <a:t>Sistemas</a:t>
            </a:r>
            <a:r>
              <a:rPr lang="en-US" sz="2559" b="1" u="none" strike="noStrike">
                <a:solidFill>
                  <a:srgbClr val="000000"/>
                </a:solidFill>
                <a:latin typeface="Open Sans Bold"/>
                <a:ea typeface="Open Sans Bold"/>
                <a:cs typeface="Open Sans Bold"/>
                <a:sym typeface="Open Sans Bold"/>
              </a:rPr>
              <a:t> de reconocimiento de voz y gestos</a:t>
            </a:r>
            <a:r>
              <a:rPr lang="en-US" sz="2559" u="none" strike="noStrike">
                <a:solidFill>
                  <a:srgbClr val="000000"/>
                </a:solidFill>
                <a:latin typeface="Open Sans"/>
                <a:ea typeface="Open Sans"/>
                <a:cs typeface="Open Sans"/>
                <a:sym typeface="Open Sans"/>
              </a:rPr>
              <a:t>: como  Sign-Speak sistema de reconocimiento de voz y gestos basados en IA.</a:t>
            </a:r>
          </a:p>
          <a:p>
            <a:pPr algn="just">
              <a:lnSpc>
                <a:spcPts val="3583"/>
              </a:lnSpc>
              <a:spcBef>
                <a:spcPct val="0"/>
              </a:spcBef>
            </a:pPr>
            <a:endParaRPr lang="en-US" sz="2559" u="none" strike="noStrike">
              <a:solidFill>
                <a:srgbClr val="000000"/>
              </a:solidFill>
              <a:latin typeface="Open Sans"/>
              <a:ea typeface="Open Sans"/>
              <a:cs typeface="Open Sans"/>
              <a:sym typeface="Open Sans"/>
            </a:endParaRPr>
          </a:p>
          <a:p>
            <a:pPr algn="just">
              <a:lnSpc>
                <a:spcPts val="3583"/>
              </a:lnSpc>
              <a:spcBef>
                <a:spcPct val="0"/>
              </a:spcBef>
            </a:pPr>
            <a:endParaRPr lang="en-US" sz="2559" u="none" strike="noStrike">
              <a:solidFill>
                <a:srgbClr val="000000"/>
              </a:solidFill>
              <a:latin typeface="Open Sans"/>
              <a:ea typeface="Open Sans"/>
              <a:cs typeface="Open Sans"/>
              <a:sym typeface="Open Sans"/>
            </a:endParaRPr>
          </a:p>
          <a:p>
            <a:pPr algn="just">
              <a:lnSpc>
                <a:spcPts val="3583"/>
              </a:lnSpc>
              <a:spcBef>
                <a:spcPct val="0"/>
              </a:spcBef>
            </a:pPr>
            <a:endParaRPr lang="en-US" sz="2559" u="none" strike="noStrike">
              <a:solidFill>
                <a:srgbClr val="000000"/>
              </a:solidFill>
              <a:latin typeface="Open Sans"/>
              <a:ea typeface="Open Sans"/>
              <a:cs typeface="Open Sans"/>
              <a:sym typeface="Open Sans"/>
            </a:endParaRPr>
          </a:p>
          <a:p>
            <a:pPr algn="just">
              <a:lnSpc>
                <a:spcPts val="3583"/>
              </a:lnSpc>
              <a:spcBef>
                <a:spcPct val="0"/>
              </a:spcBef>
            </a:pPr>
            <a:endParaRPr lang="en-US" sz="2559" u="none" strike="noStrike">
              <a:solidFill>
                <a:srgbClr val="000000"/>
              </a:solidFill>
              <a:latin typeface="Open Sans"/>
              <a:ea typeface="Open Sans"/>
              <a:cs typeface="Open Sans"/>
              <a:sym typeface="Open Sans"/>
            </a:endParaRPr>
          </a:p>
          <a:p>
            <a:pPr marL="552703" lvl="1" indent="-276352" algn="just">
              <a:lnSpc>
                <a:spcPts val="3583"/>
              </a:lnSpc>
              <a:spcBef>
                <a:spcPct val="0"/>
              </a:spcBef>
              <a:buFont typeface="Arial"/>
              <a:buChar char="•"/>
            </a:pPr>
            <a:r>
              <a:rPr lang="en-US" sz="2559" b="1" u="none" strike="noStrike">
                <a:solidFill>
                  <a:srgbClr val="000000"/>
                </a:solidFill>
                <a:latin typeface="Open Sans Bold"/>
                <a:ea typeface="Open Sans Bold"/>
                <a:cs typeface="Open Sans Bold"/>
                <a:sym typeface="Open Sans Bold"/>
              </a:rPr>
              <a:t>Plataformas Educativas</a:t>
            </a:r>
            <a:r>
              <a:rPr lang="en-US" sz="2559" u="none" strike="noStrike">
                <a:solidFill>
                  <a:srgbClr val="000000"/>
                </a:solidFill>
                <a:latin typeface="Open Sans"/>
                <a:ea typeface="Open Sans"/>
                <a:cs typeface="Open Sans"/>
                <a:sym typeface="Open Sans"/>
              </a:rPr>
              <a:t>: Plataformas de aprendizaje como The ASL App y SignSchool.</a:t>
            </a:r>
          </a:p>
          <a:p>
            <a:pPr marL="0" lvl="0" indent="0" algn="r">
              <a:lnSpc>
                <a:spcPts val="3583"/>
              </a:lnSpc>
              <a:spcBef>
                <a:spcPct val="0"/>
              </a:spcBef>
            </a:pPr>
            <a:endParaRPr lang="en-US" sz="2559" u="none" strike="noStrike">
              <a:solidFill>
                <a:srgbClr val="000000"/>
              </a:solidFill>
              <a:latin typeface="Open Sans"/>
              <a:ea typeface="Open Sans"/>
              <a:cs typeface="Open Sans"/>
              <a:sym typeface="Open Sans"/>
            </a:endParaRPr>
          </a:p>
          <a:p>
            <a:pPr marL="0" lvl="0" indent="0" algn="r">
              <a:lnSpc>
                <a:spcPts val="3583"/>
              </a:lnSpc>
              <a:spcBef>
                <a:spcPct val="0"/>
              </a:spcBef>
            </a:pPr>
            <a:endParaRPr lang="en-US" sz="2559" u="none" strike="noStrike">
              <a:solidFill>
                <a:srgbClr val="000000"/>
              </a:solidFill>
              <a:latin typeface="Open Sans"/>
              <a:ea typeface="Open Sans"/>
              <a:cs typeface="Open Sans"/>
              <a:sym typeface="Open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145" t="-21206" b="-13063"/>
            </a:stretch>
          </a:blipFill>
        </p:spPr>
      </p:sp>
      <p:sp>
        <p:nvSpPr>
          <p:cNvPr id="3" name="Freeform 3"/>
          <p:cNvSpPr/>
          <p:nvPr/>
        </p:nvSpPr>
        <p:spPr>
          <a:xfrm rot="-5222564" flipH="1">
            <a:off x="14308868" y="-156155"/>
            <a:ext cx="5462160" cy="4449177"/>
          </a:xfrm>
          <a:custGeom>
            <a:avLst/>
            <a:gdLst/>
            <a:ahLst/>
            <a:cxnLst/>
            <a:rect l="l" t="t" r="r" b="b"/>
            <a:pathLst>
              <a:path w="5462160" h="4449177">
                <a:moveTo>
                  <a:pt x="5462160" y="0"/>
                </a:moveTo>
                <a:lnTo>
                  <a:pt x="0" y="0"/>
                </a:lnTo>
                <a:lnTo>
                  <a:pt x="0" y="4449177"/>
                </a:lnTo>
                <a:lnTo>
                  <a:pt x="5462160" y="4449177"/>
                </a:lnTo>
                <a:lnTo>
                  <a:pt x="546216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rot="5989078">
            <a:off x="-2019309" y="-405863"/>
            <a:ext cx="5327195" cy="4339243"/>
          </a:xfrm>
          <a:custGeom>
            <a:avLst/>
            <a:gdLst/>
            <a:ahLst/>
            <a:cxnLst/>
            <a:rect l="l" t="t" r="r" b="b"/>
            <a:pathLst>
              <a:path w="5327195" h="4339243">
                <a:moveTo>
                  <a:pt x="0" y="0"/>
                </a:moveTo>
                <a:lnTo>
                  <a:pt x="5327195" y="0"/>
                </a:lnTo>
                <a:lnTo>
                  <a:pt x="5327195" y="4339243"/>
                </a:lnTo>
                <a:lnTo>
                  <a:pt x="0" y="433924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a:off x="353385" y="8530970"/>
            <a:ext cx="3419378" cy="1454661"/>
          </a:xfrm>
          <a:custGeom>
            <a:avLst/>
            <a:gdLst/>
            <a:ahLst/>
            <a:cxnLst/>
            <a:rect l="l" t="t" r="r" b="b"/>
            <a:pathLst>
              <a:path w="3419378" h="1454661">
                <a:moveTo>
                  <a:pt x="0" y="0"/>
                </a:moveTo>
                <a:lnTo>
                  <a:pt x="3419378" y="0"/>
                </a:lnTo>
                <a:lnTo>
                  <a:pt x="3419378" y="1454660"/>
                </a:lnTo>
                <a:lnTo>
                  <a:pt x="0" y="1454660"/>
                </a:lnTo>
                <a:lnTo>
                  <a:pt x="0" y="0"/>
                </a:lnTo>
                <a:close/>
              </a:path>
            </a:pathLst>
          </a:custGeom>
          <a:blipFill>
            <a:blip r:embed="rId5"/>
            <a:stretch>
              <a:fillRect/>
            </a:stretch>
          </a:blipFill>
        </p:spPr>
      </p:sp>
      <p:sp>
        <p:nvSpPr>
          <p:cNvPr id="6" name="Freeform 6"/>
          <p:cNvSpPr/>
          <p:nvPr/>
        </p:nvSpPr>
        <p:spPr>
          <a:xfrm>
            <a:off x="2472224" y="2572763"/>
            <a:ext cx="5939353" cy="3446686"/>
          </a:xfrm>
          <a:custGeom>
            <a:avLst/>
            <a:gdLst/>
            <a:ahLst/>
            <a:cxnLst/>
            <a:rect l="l" t="t" r="r" b="b"/>
            <a:pathLst>
              <a:path w="5939353" h="3446686">
                <a:moveTo>
                  <a:pt x="0" y="0"/>
                </a:moveTo>
                <a:lnTo>
                  <a:pt x="5939354" y="0"/>
                </a:lnTo>
                <a:lnTo>
                  <a:pt x="5939354" y="3446686"/>
                </a:lnTo>
                <a:lnTo>
                  <a:pt x="0" y="3446686"/>
                </a:lnTo>
                <a:lnTo>
                  <a:pt x="0" y="0"/>
                </a:lnTo>
                <a:close/>
              </a:path>
            </a:pathLst>
          </a:custGeom>
          <a:blipFill>
            <a:blip r:embed="rId6"/>
            <a:stretch>
              <a:fillRect l="-5189" t="-5087" r="-9349" b="-5935"/>
            </a:stretch>
          </a:blipFill>
        </p:spPr>
      </p:sp>
      <p:sp>
        <p:nvSpPr>
          <p:cNvPr id="7" name="Freeform 7"/>
          <p:cNvSpPr/>
          <p:nvPr/>
        </p:nvSpPr>
        <p:spPr>
          <a:xfrm>
            <a:off x="9998597" y="3234024"/>
            <a:ext cx="5926114" cy="2482261"/>
          </a:xfrm>
          <a:custGeom>
            <a:avLst/>
            <a:gdLst/>
            <a:ahLst/>
            <a:cxnLst/>
            <a:rect l="l" t="t" r="r" b="b"/>
            <a:pathLst>
              <a:path w="5926114" h="2482261">
                <a:moveTo>
                  <a:pt x="0" y="0"/>
                </a:moveTo>
                <a:lnTo>
                  <a:pt x="5926114" y="0"/>
                </a:lnTo>
                <a:lnTo>
                  <a:pt x="5926114" y="2482261"/>
                </a:lnTo>
                <a:lnTo>
                  <a:pt x="0" y="2482261"/>
                </a:lnTo>
                <a:lnTo>
                  <a:pt x="0" y="0"/>
                </a:lnTo>
                <a:close/>
              </a:path>
            </a:pathLst>
          </a:custGeom>
          <a:blipFill>
            <a:blip r:embed="rId7"/>
            <a:stretch>
              <a:fillRect l="-6904" t="-35320" r="-7890" b="-18837"/>
            </a:stretch>
          </a:blipFill>
        </p:spPr>
      </p:sp>
      <p:sp>
        <p:nvSpPr>
          <p:cNvPr id="8" name="Freeform 8"/>
          <p:cNvSpPr/>
          <p:nvPr/>
        </p:nvSpPr>
        <p:spPr>
          <a:xfrm>
            <a:off x="6396927" y="6678579"/>
            <a:ext cx="5494147" cy="3090458"/>
          </a:xfrm>
          <a:custGeom>
            <a:avLst/>
            <a:gdLst/>
            <a:ahLst/>
            <a:cxnLst/>
            <a:rect l="l" t="t" r="r" b="b"/>
            <a:pathLst>
              <a:path w="5494147" h="3090458">
                <a:moveTo>
                  <a:pt x="0" y="0"/>
                </a:moveTo>
                <a:lnTo>
                  <a:pt x="5494146" y="0"/>
                </a:lnTo>
                <a:lnTo>
                  <a:pt x="5494146" y="3090457"/>
                </a:lnTo>
                <a:lnTo>
                  <a:pt x="0" y="3090457"/>
                </a:lnTo>
                <a:lnTo>
                  <a:pt x="0" y="0"/>
                </a:lnTo>
                <a:close/>
              </a:path>
            </a:pathLst>
          </a:custGeom>
          <a:blipFill>
            <a:blip r:embed="rId8"/>
            <a:stretch>
              <a:fillRect/>
            </a:stretch>
          </a:blipFill>
        </p:spPr>
      </p:sp>
      <p:sp>
        <p:nvSpPr>
          <p:cNvPr id="9" name="TextBox 9"/>
          <p:cNvSpPr txBox="1"/>
          <p:nvPr/>
        </p:nvSpPr>
        <p:spPr>
          <a:xfrm>
            <a:off x="4270622" y="1300970"/>
            <a:ext cx="9746756" cy="877951"/>
          </a:xfrm>
          <a:prstGeom prst="rect">
            <a:avLst/>
          </a:prstGeom>
        </p:spPr>
        <p:txBody>
          <a:bodyPr lIns="0" tIns="0" rIns="0" bIns="0" rtlCol="0" anchor="t">
            <a:spAutoFit/>
          </a:bodyPr>
          <a:lstStyle/>
          <a:p>
            <a:pPr algn="ctr">
              <a:lnSpc>
                <a:spcPts val="3583"/>
              </a:lnSpc>
              <a:spcBef>
                <a:spcPct val="0"/>
              </a:spcBef>
            </a:pPr>
            <a:r>
              <a:rPr lang="en-US" sz="2559" b="1">
                <a:solidFill>
                  <a:srgbClr val="000000"/>
                </a:solidFill>
                <a:latin typeface="Open Sans Bold"/>
                <a:ea typeface="Open Sans Bold"/>
                <a:cs typeface="Open Sans Bold"/>
                <a:sym typeface="Open Sans Bold"/>
              </a:rPr>
              <a:t>Dispositivos de Alerta Visual y Vibratoria</a:t>
            </a:r>
            <a:r>
              <a:rPr lang="en-US" sz="2559">
                <a:solidFill>
                  <a:srgbClr val="000000"/>
                </a:solidFill>
                <a:latin typeface="Open Sans"/>
                <a:ea typeface="Open Sans"/>
                <a:cs typeface="Open Sans"/>
                <a:sym typeface="Open Sans"/>
              </a:rPr>
              <a:t>: Como lo es el Home Visualfy o Silence (Pulsera vibratoria)</a:t>
            </a:r>
          </a:p>
        </p:txBody>
      </p:sp>
      <p:sp>
        <p:nvSpPr>
          <p:cNvPr id="10" name="TextBox 10"/>
          <p:cNvSpPr txBox="1"/>
          <p:nvPr/>
        </p:nvSpPr>
        <p:spPr>
          <a:xfrm>
            <a:off x="4086598" y="5990874"/>
            <a:ext cx="2710607" cy="297180"/>
          </a:xfrm>
          <a:prstGeom prst="rect">
            <a:avLst/>
          </a:prstGeom>
        </p:spPr>
        <p:txBody>
          <a:bodyPr lIns="0" tIns="0" rIns="0" bIns="0" rtlCol="0" anchor="t">
            <a:spAutoFit/>
          </a:bodyPr>
          <a:lstStyle/>
          <a:p>
            <a:pPr algn="ctr">
              <a:lnSpc>
                <a:spcPts val="2520"/>
              </a:lnSpc>
            </a:pPr>
            <a:r>
              <a:rPr lang="en-US" sz="1800">
                <a:solidFill>
                  <a:srgbClr val="000000"/>
                </a:solidFill>
                <a:latin typeface="Open Sans"/>
                <a:ea typeface="Open Sans"/>
                <a:cs typeface="Open Sans"/>
                <a:sym typeface="Open Sans"/>
              </a:rPr>
              <a:t>Fuente:www.visualfy.com</a:t>
            </a:r>
          </a:p>
        </p:txBody>
      </p:sp>
      <p:sp>
        <p:nvSpPr>
          <p:cNvPr id="11" name="TextBox 11"/>
          <p:cNvSpPr txBox="1"/>
          <p:nvPr/>
        </p:nvSpPr>
        <p:spPr>
          <a:xfrm>
            <a:off x="11606351" y="5687710"/>
            <a:ext cx="2710607" cy="297180"/>
          </a:xfrm>
          <a:prstGeom prst="rect">
            <a:avLst/>
          </a:prstGeom>
        </p:spPr>
        <p:txBody>
          <a:bodyPr lIns="0" tIns="0" rIns="0" bIns="0" rtlCol="0" anchor="t">
            <a:spAutoFit/>
          </a:bodyPr>
          <a:lstStyle/>
          <a:p>
            <a:pPr algn="ctr">
              <a:lnSpc>
                <a:spcPts val="2520"/>
              </a:lnSpc>
            </a:pPr>
            <a:r>
              <a:rPr lang="en-US" sz="1800">
                <a:solidFill>
                  <a:srgbClr val="000000"/>
                </a:solidFill>
                <a:latin typeface="Open Sans"/>
                <a:ea typeface="Open Sans"/>
                <a:cs typeface="Open Sans"/>
                <a:sym typeface="Open Sans"/>
              </a:rPr>
              <a:t>Fuente:www.visualfy.com</a:t>
            </a:r>
          </a:p>
        </p:txBody>
      </p:sp>
      <p:sp>
        <p:nvSpPr>
          <p:cNvPr id="12" name="TextBox 12"/>
          <p:cNvSpPr txBox="1"/>
          <p:nvPr/>
        </p:nvSpPr>
        <p:spPr>
          <a:xfrm>
            <a:off x="7449592" y="9688450"/>
            <a:ext cx="3388816" cy="297180"/>
          </a:xfrm>
          <a:prstGeom prst="rect">
            <a:avLst/>
          </a:prstGeom>
        </p:spPr>
        <p:txBody>
          <a:bodyPr lIns="0" tIns="0" rIns="0" bIns="0" rtlCol="0" anchor="t">
            <a:spAutoFit/>
          </a:bodyPr>
          <a:lstStyle/>
          <a:p>
            <a:pPr algn="ctr">
              <a:lnSpc>
                <a:spcPts val="2520"/>
              </a:lnSpc>
            </a:pPr>
            <a:r>
              <a:rPr lang="en-US" sz="1800">
                <a:solidFill>
                  <a:srgbClr val="000000"/>
                </a:solidFill>
                <a:latin typeface="Open Sans"/>
                <a:ea typeface="Open Sans"/>
                <a:cs typeface="Open Sans"/>
                <a:sym typeface="Open Sans"/>
              </a:rPr>
              <a:t>Fuente:www.projectsilence.com</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145" t="-21206" b="-13063"/>
            </a:stretch>
          </a:blipFill>
        </p:spPr>
      </p:sp>
      <p:sp>
        <p:nvSpPr>
          <p:cNvPr id="3" name="Freeform 3"/>
          <p:cNvSpPr/>
          <p:nvPr/>
        </p:nvSpPr>
        <p:spPr>
          <a:xfrm rot="-10800000">
            <a:off x="13269074" y="-963648"/>
            <a:ext cx="5462160" cy="4449177"/>
          </a:xfrm>
          <a:custGeom>
            <a:avLst/>
            <a:gdLst/>
            <a:ahLst/>
            <a:cxnLst/>
            <a:rect l="l" t="t" r="r" b="b"/>
            <a:pathLst>
              <a:path w="5462160" h="4449177">
                <a:moveTo>
                  <a:pt x="0" y="0"/>
                </a:moveTo>
                <a:lnTo>
                  <a:pt x="5462160" y="0"/>
                </a:lnTo>
                <a:lnTo>
                  <a:pt x="5462160" y="4449177"/>
                </a:lnTo>
                <a:lnTo>
                  <a:pt x="0" y="444917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2355201" y="2672386"/>
            <a:ext cx="3151830" cy="2899849"/>
          </a:xfrm>
          <a:custGeom>
            <a:avLst/>
            <a:gdLst/>
            <a:ahLst/>
            <a:cxnLst/>
            <a:rect l="l" t="t" r="r" b="b"/>
            <a:pathLst>
              <a:path w="3151830" h="2899849">
                <a:moveTo>
                  <a:pt x="0" y="0"/>
                </a:moveTo>
                <a:lnTo>
                  <a:pt x="3151831" y="0"/>
                </a:lnTo>
                <a:lnTo>
                  <a:pt x="3151831" y="2899850"/>
                </a:lnTo>
                <a:lnTo>
                  <a:pt x="0" y="2899850"/>
                </a:lnTo>
                <a:lnTo>
                  <a:pt x="0" y="0"/>
                </a:lnTo>
                <a:close/>
              </a:path>
            </a:pathLst>
          </a:custGeom>
          <a:blipFill>
            <a:blip r:embed="rId5"/>
            <a:stretch>
              <a:fillRect l="-2928" t="-2753" b="-2753"/>
            </a:stretch>
          </a:blipFill>
        </p:spPr>
      </p:sp>
      <p:sp>
        <p:nvSpPr>
          <p:cNvPr id="5" name="Freeform 5"/>
          <p:cNvSpPr/>
          <p:nvPr/>
        </p:nvSpPr>
        <p:spPr>
          <a:xfrm>
            <a:off x="2285304" y="6106470"/>
            <a:ext cx="3151830" cy="3151830"/>
          </a:xfrm>
          <a:custGeom>
            <a:avLst/>
            <a:gdLst/>
            <a:ahLst/>
            <a:cxnLst/>
            <a:rect l="l" t="t" r="r" b="b"/>
            <a:pathLst>
              <a:path w="3151830" h="3151830">
                <a:moveTo>
                  <a:pt x="0" y="0"/>
                </a:moveTo>
                <a:lnTo>
                  <a:pt x="3151830" y="0"/>
                </a:lnTo>
                <a:lnTo>
                  <a:pt x="3151830" y="3151830"/>
                </a:lnTo>
                <a:lnTo>
                  <a:pt x="0" y="3151830"/>
                </a:lnTo>
                <a:lnTo>
                  <a:pt x="0" y="0"/>
                </a:lnTo>
                <a:close/>
              </a:path>
            </a:pathLst>
          </a:custGeom>
          <a:blipFill>
            <a:blip r:embed="rId6"/>
            <a:stretch>
              <a:fillRect/>
            </a:stretch>
          </a:blipFill>
        </p:spPr>
      </p:sp>
      <p:sp>
        <p:nvSpPr>
          <p:cNvPr id="6" name="TextBox 6"/>
          <p:cNvSpPr txBox="1"/>
          <p:nvPr/>
        </p:nvSpPr>
        <p:spPr>
          <a:xfrm>
            <a:off x="3065065" y="942975"/>
            <a:ext cx="8804286" cy="3373098"/>
          </a:xfrm>
          <a:prstGeom prst="rect">
            <a:avLst/>
          </a:prstGeom>
        </p:spPr>
        <p:txBody>
          <a:bodyPr lIns="0" tIns="0" rIns="0" bIns="0" rtlCol="0" anchor="t">
            <a:spAutoFit/>
          </a:bodyPr>
          <a:lstStyle/>
          <a:p>
            <a:pPr algn="ctr">
              <a:lnSpc>
                <a:spcPts val="5880"/>
              </a:lnSpc>
            </a:pPr>
            <a:r>
              <a:rPr lang="en-US" sz="4200">
                <a:solidFill>
                  <a:srgbClr val="000000"/>
                </a:solidFill>
                <a:latin typeface="Staatliches"/>
                <a:ea typeface="Staatliches"/>
                <a:cs typeface="Staatliches"/>
                <a:sym typeface="Staatliches"/>
              </a:rPr>
              <a:t>HERRAMIENTAS TECNOLÓGICAS DE TECLADOS EN LENGUA DE SEÑAS</a:t>
            </a:r>
          </a:p>
          <a:p>
            <a:pPr algn="ctr">
              <a:lnSpc>
                <a:spcPts val="7632"/>
              </a:lnSpc>
            </a:pPr>
            <a:endParaRPr lang="en-US" sz="4200">
              <a:solidFill>
                <a:srgbClr val="000000"/>
              </a:solidFill>
              <a:latin typeface="Staatliches"/>
              <a:ea typeface="Staatliches"/>
              <a:cs typeface="Staatliches"/>
              <a:sym typeface="Staatliches"/>
            </a:endParaRPr>
          </a:p>
          <a:p>
            <a:pPr algn="ctr">
              <a:lnSpc>
                <a:spcPts val="7632"/>
              </a:lnSpc>
            </a:pPr>
            <a:endParaRPr lang="en-US" sz="4200">
              <a:solidFill>
                <a:srgbClr val="000000"/>
              </a:solidFill>
              <a:latin typeface="Staatliches"/>
              <a:ea typeface="Staatliches"/>
              <a:cs typeface="Staatliches"/>
              <a:sym typeface="Staatliches"/>
            </a:endParaRPr>
          </a:p>
        </p:txBody>
      </p:sp>
      <p:sp>
        <p:nvSpPr>
          <p:cNvPr id="7" name="TextBox 7"/>
          <p:cNvSpPr txBox="1"/>
          <p:nvPr/>
        </p:nvSpPr>
        <p:spPr>
          <a:xfrm>
            <a:off x="6635205" y="3233329"/>
            <a:ext cx="7655259" cy="6250051"/>
          </a:xfrm>
          <a:prstGeom prst="rect">
            <a:avLst/>
          </a:prstGeom>
        </p:spPr>
        <p:txBody>
          <a:bodyPr lIns="0" tIns="0" rIns="0" bIns="0" rtlCol="0" anchor="t">
            <a:spAutoFit/>
          </a:bodyPr>
          <a:lstStyle/>
          <a:p>
            <a:pPr marL="552703" lvl="1" indent="-276352" algn="l">
              <a:lnSpc>
                <a:spcPts val="3583"/>
              </a:lnSpc>
              <a:buFont typeface="Arial"/>
              <a:buChar char="•"/>
            </a:pPr>
            <a:r>
              <a:rPr lang="en-US" sz="2559" b="1">
                <a:solidFill>
                  <a:srgbClr val="000000"/>
                </a:solidFill>
                <a:latin typeface="Open Sans Bold"/>
                <a:ea typeface="Open Sans Bold"/>
                <a:cs typeface="Open Sans Bold"/>
                <a:sym typeface="Open Sans Bold"/>
              </a:rPr>
              <a:t>ASL SwipeKeys : </a:t>
            </a:r>
            <a:r>
              <a:rPr lang="en-US" sz="2559">
                <a:solidFill>
                  <a:srgbClr val="000000"/>
                </a:solidFill>
                <a:latin typeface="Open Sans"/>
                <a:ea typeface="Open Sans"/>
                <a:cs typeface="Open Sans"/>
                <a:sym typeface="Open Sans"/>
              </a:rPr>
              <a:t>Teclado que ayuda a aprender y comunicarse usando el alfabeto de signos americano con deletreo manual.</a:t>
            </a:r>
          </a:p>
          <a:p>
            <a:pPr algn="l">
              <a:lnSpc>
                <a:spcPts val="3583"/>
              </a:lnSpc>
            </a:pPr>
            <a:endParaRPr lang="en-US" sz="2559">
              <a:solidFill>
                <a:srgbClr val="000000"/>
              </a:solidFill>
              <a:latin typeface="Open Sans"/>
              <a:ea typeface="Open Sans"/>
              <a:cs typeface="Open Sans"/>
              <a:sym typeface="Open Sans"/>
            </a:endParaRPr>
          </a:p>
          <a:p>
            <a:pPr algn="l">
              <a:lnSpc>
                <a:spcPts val="3583"/>
              </a:lnSpc>
            </a:pPr>
            <a:endParaRPr lang="en-US" sz="2559">
              <a:solidFill>
                <a:srgbClr val="000000"/>
              </a:solidFill>
              <a:latin typeface="Open Sans"/>
              <a:ea typeface="Open Sans"/>
              <a:cs typeface="Open Sans"/>
              <a:sym typeface="Open Sans"/>
            </a:endParaRPr>
          </a:p>
          <a:p>
            <a:pPr algn="l">
              <a:lnSpc>
                <a:spcPts val="3583"/>
              </a:lnSpc>
            </a:pPr>
            <a:endParaRPr lang="en-US" sz="2559">
              <a:solidFill>
                <a:srgbClr val="000000"/>
              </a:solidFill>
              <a:latin typeface="Open Sans"/>
              <a:ea typeface="Open Sans"/>
              <a:cs typeface="Open Sans"/>
              <a:sym typeface="Open Sans"/>
            </a:endParaRPr>
          </a:p>
          <a:p>
            <a:pPr marL="552703" lvl="1" indent="-276352" algn="l">
              <a:lnSpc>
                <a:spcPts val="3583"/>
              </a:lnSpc>
              <a:buFont typeface="Arial"/>
              <a:buChar char="•"/>
            </a:pPr>
            <a:r>
              <a:rPr lang="en-US" sz="2559" b="1">
                <a:solidFill>
                  <a:srgbClr val="000000"/>
                </a:solidFill>
                <a:latin typeface="Open Sans Bold"/>
                <a:ea typeface="Open Sans Bold"/>
                <a:cs typeface="Open Sans Bold"/>
                <a:sym typeface="Open Sans Bold"/>
              </a:rPr>
              <a:t>SingChat: </a:t>
            </a:r>
            <a:r>
              <a:rPr lang="en-US" sz="2559">
                <a:solidFill>
                  <a:srgbClr val="000000"/>
                </a:solidFill>
                <a:latin typeface="Open Sans"/>
                <a:ea typeface="Open Sans"/>
                <a:cs typeface="Open Sans"/>
                <a:sym typeface="Open Sans"/>
              </a:rPr>
              <a:t>Aplicación móvil que cuenta, entre otras cosas, con un teclado específico que contiene todo el alfabeto del lenguaje de señas Colombiano.</a:t>
            </a:r>
          </a:p>
          <a:p>
            <a:pPr algn="l">
              <a:lnSpc>
                <a:spcPts val="3583"/>
              </a:lnSpc>
            </a:pPr>
            <a:endParaRPr lang="en-US" sz="2559">
              <a:solidFill>
                <a:srgbClr val="000000"/>
              </a:solidFill>
              <a:latin typeface="Open Sans"/>
              <a:ea typeface="Open Sans"/>
              <a:cs typeface="Open Sans"/>
              <a:sym typeface="Open Sans"/>
            </a:endParaRPr>
          </a:p>
          <a:p>
            <a:pPr algn="l">
              <a:lnSpc>
                <a:spcPts val="3583"/>
              </a:lnSpc>
            </a:pPr>
            <a:endParaRPr lang="en-US" sz="2559">
              <a:solidFill>
                <a:srgbClr val="000000"/>
              </a:solidFill>
              <a:latin typeface="Open Sans"/>
              <a:ea typeface="Open Sans"/>
              <a:cs typeface="Open Sans"/>
              <a:sym typeface="Open Sans"/>
            </a:endParaRPr>
          </a:p>
          <a:p>
            <a:pPr algn="l">
              <a:lnSpc>
                <a:spcPts val="3583"/>
              </a:lnSpc>
            </a:pPr>
            <a:endParaRPr lang="en-US" sz="2559">
              <a:solidFill>
                <a:srgbClr val="000000"/>
              </a:solidFill>
              <a:latin typeface="Open Sans"/>
              <a:ea typeface="Open Sans"/>
              <a:cs typeface="Open Sans"/>
              <a:sym typeface="Open Sans"/>
            </a:endParaRPr>
          </a:p>
          <a:p>
            <a:pPr marL="0" lvl="0" indent="0" algn="l">
              <a:lnSpc>
                <a:spcPts val="3583"/>
              </a:lnSpc>
              <a:spcBef>
                <a:spcPct val="0"/>
              </a:spcBef>
            </a:pPr>
            <a:endParaRPr lang="en-US" sz="2559">
              <a:solidFill>
                <a:srgbClr val="000000"/>
              </a:solidFill>
              <a:latin typeface="Open Sans"/>
              <a:ea typeface="Open Sans"/>
              <a:cs typeface="Open Sans"/>
              <a:sym typeface="Open Sans"/>
            </a:endParaRPr>
          </a:p>
        </p:txBody>
      </p:sp>
      <p:sp>
        <p:nvSpPr>
          <p:cNvPr id="8" name="Freeform 8"/>
          <p:cNvSpPr/>
          <p:nvPr/>
        </p:nvSpPr>
        <p:spPr>
          <a:xfrm>
            <a:off x="14290464" y="8530970"/>
            <a:ext cx="3419378" cy="1454661"/>
          </a:xfrm>
          <a:custGeom>
            <a:avLst/>
            <a:gdLst/>
            <a:ahLst/>
            <a:cxnLst/>
            <a:rect l="l" t="t" r="r" b="b"/>
            <a:pathLst>
              <a:path w="3419378" h="1454661">
                <a:moveTo>
                  <a:pt x="0" y="0"/>
                </a:moveTo>
                <a:lnTo>
                  <a:pt x="3419379" y="0"/>
                </a:lnTo>
                <a:lnTo>
                  <a:pt x="3419379" y="1454660"/>
                </a:lnTo>
                <a:lnTo>
                  <a:pt x="0" y="1454660"/>
                </a:lnTo>
                <a:lnTo>
                  <a:pt x="0" y="0"/>
                </a:lnTo>
                <a:close/>
              </a:path>
            </a:pathLst>
          </a:custGeom>
          <a:blipFill>
            <a:blip r:embed="rId7"/>
            <a:stretch>
              <a:fillRect/>
            </a:stretch>
          </a:blipFill>
        </p:spPr>
      </p:sp>
      <p:sp>
        <p:nvSpPr>
          <p:cNvPr id="9" name="TextBox 9"/>
          <p:cNvSpPr txBox="1"/>
          <p:nvPr/>
        </p:nvSpPr>
        <p:spPr>
          <a:xfrm>
            <a:off x="2294777" y="5588800"/>
            <a:ext cx="3202781" cy="297180"/>
          </a:xfrm>
          <a:prstGeom prst="rect">
            <a:avLst/>
          </a:prstGeom>
        </p:spPr>
        <p:txBody>
          <a:bodyPr lIns="0" tIns="0" rIns="0" bIns="0" rtlCol="0" anchor="t">
            <a:spAutoFit/>
          </a:bodyPr>
          <a:lstStyle/>
          <a:p>
            <a:pPr algn="ctr">
              <a:lnSpc>
                <a:spcPts val="2520"/>
              </a:lnSpc>
            </a:pPr>
            <a:r>
              <a:rPr lang="en-US" sz="1800">
                <a:solidFill>
                  <a:srgbClr val="000000"/>
                </a:solidFill>
                <a:latin typeface="Open Sans"/>
                <a:ea typeface="Open Sans"/>
                <a:cs typeface="Open Sans"/>
                <a:sym typeface="Open Sans"/>
              </a:rPr>
              <a:t>Imagen: www.apps.apple.com</a:t>
            </a:r>
          </a:p>
        </p:txBody>
      </p:sp>
      <p:sp>
        <p:nvSpPr>
          <p:cNvPr id="10" name="TextBox 10"/>
          <p:cNvSpPr txBox="1"/>
          <p:nvPr/>
        </p:nvSpPr>
        <p:spPr>
          <a:xfrm>
            <a:off x="2393178" y="9320503"/>
            <a:ext cx="2936081" cy="297180"/>
          </a:xfrm>
          <a:prstGeom prst="rect">
            <a:avLst/>
          </a:prstGeom>
        </p:spPr>
        <p:txBody>
          <a:bodyPr lIns="0" tIns="0" rIns="0" bIns="0" rtlCol="0" anchor="t">
            <a:spAutoFit/>
          </a:bodyPr>
          <a:lstStyle/>
          <a:p>
            <a:pPr algn="ctr">
              <a:lnSpc>
                <a:spcPts val="2520"/>
              </a:lnSpc>
            </a:pPr>
            <a:r>
              <a:rPr lang="en-US" sz="1800">
                <a:solidFill>
                  <a:srgbClr val="000000"/>
                </a:solidFill>
                <a:latin typeface="Open Sans"/>
                <a:ea typeface="Open Sans"/>
                <a:cs typeface="Open Sans"/>
                <a:sym typeface="Open Sans"/>
              </a:rPr>
              <a:t> Imagen: www.semana.com</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145" t="-21206" b="-13063"/>
            </a:stretch>
          </a:blipFill>
        </p:spPr>
      </p:sp>
      <p:grpSp>
        <p:nvGrpSpPr>
          <p:cNvPr id="3" name="Group 3"/>
          <p:cNvGrpSpPr/>
          <p:nvPr/>
        </p:nvGrpSpPr>
        <p:grpSpPr>
          <a:xfrm>
            <a:off x="11220868" y="0"/>
            <a:ext cx="7067132" cy="10287000"/>
            <a:chOff x="0" y="0"/>
            <a:chExt cx="1094884" cy="1593725"/>
          </a:xfrm>
        </p:grpSpPr>
        <p:sp>
          <p:nvSpPr>
            <p:cNvPr id="4" name="Freeform 4"/>
            <p:cNvSpPr/>
            <p:nvPr/>
          </p:nvSpPr>
          <p:spPr>
            <a:xfrm>
              <a:off x="0" y="0"/>
              <a:ext cx="1094884" cy="1593725"/>
            </a:xfrm>
            <a:custGeom>
              <a:avLst/>
              <a:gdLst/>
              <a:ahLst/>
              <a:cxnLst/>
              <a:rect l="l" t="t" r="r" b="b"/>
              <a:pathLst>
                <a:path w="1094884" h="1593725">
                  <a:moveTo>
                    <a:pt x="0" y="0"/>
                  </a:moveTo>
                  <a:lnTo>
                    <a:pt x="1094884" y="0"/>
                  </a:lnTo>
                  <a:lnTo>
                    <a:pt x="1094884" y="1593725"/>
                  </a:lnTo>
                  <a:lnTo>
                    <a:pt x="0" y="1593725"/>
                  </a:lnTo>
                  <a:close/>
                </a:path>
              </a:pathLst>
            </a:custGeom>
            <a:blipFill>
              <a:blip r:embed="rId3"/>
              <a:stretch>
                <a:fillRect l="-827" r="-117651"/>
              </a:stretch>
            </a:blipFill>
          </p:spPr>
        </p:sp>
      </p:grpSp>
      <p:sp>
        <p:nvSpPr>
          <p:cNvPr id="5" name="Freeform 5"/>
          <p:cNvSpPr/>
          <p:nvPr/>
        </p:nvSpPr>
        <p:spPr>
          <a:xfrm rot="-10800000" flipH="1">
            <a:off x="-328841" y="-675907"/>
            <a:ext cx="3658669" cy="2980152"/>
          </a:xfrm>
          <a:custGeom>
            <a:avLst/>
            <a:gdLst/>
            <a:ahLst/>
            <a:cxnLst/>
            <a:rect l="l" t="t" r="r" b="b"/>
            <a:pathLst>
              <a:path w="3658669" h="2980152">
                <a:moveTo>
                  <a:pt x="3658668" y="0"/>
                </a:moveTo>
                <a:lnTo>
                  <a:pt x="0" y="0"/>
                </a:lnTo>
                <a:lnTo>
                  <a:pt x="0" y="2980151"/>
                </a:lnTo>
                <a:lnTo>
                  <a:pt x="3658668" y="2980151"/>
                </a:lnTo>
                <a:lnTo>
                  <a:pt x="3658668"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a:off x="1208243" y="2428251"/>
            <a:ext cx="8609326" cy="5430498"/>
          </a:xfrm>
          <a:custGeom>
            <a:avLst/>
            <a:gdLst/>
            <a:ahLst/>
            <a:cxnLst/>
            <a:rect l="l" t="t" r="r" b="b"/>
            <a:pathLst>
              <a:path w="8609326" h="5430498">
                <a:moveTo>
                  <a:pt x="0" y="0"/>
                </a:moveTo>
                <a:lnTo>
                  <a:pt x="8609326" y="0"/>
                </a:lnTo>
                <a:lnTo>
                  <a:pt x="8609326" y="5430498"/>
                </a:lnTo>
                <a:lnTo>
                  <a:pt x="0" y="5430498"/>
                </a:lnTo>
                <a:lnTo>
                  <a:pt x="0" y="0"/>
                </a:lnTo>
                <a:close/>
              </a:path>
            </a:pathLst>
          </a:custGeom>
          <a:blipFill>
            <a:blip r:embed="rId6"/>
            <a:stretch>
              <a:fillRect/>
            </a:stretch>
          </a:blipFill>
        </p:spPr>
      </p:sp>
      <p:sp>
        <p:nvSpPr>
          <p:cNvPr id="7" name="Freeform 7"/>
          <p:cNvSpPr/>
          <p:nvPr/>
        </p:nvSpPr>
        <p:spPr>
          <a:xfrm>
            <a:off x="6214051" y="3587612"/>
            <a:ext cx="552399" cy="492138"/>
          </a:xfrm>
          <a:custGeom>
            <a:avLst/>
            <a:gdLst/>
            <a:ahLst/>
            <a:cxnLst/>
            <a:rect l="l" t="t" r="r" b="b"/>
            <a:pathLst>
              <a:path w="552399" h="492138">
                <a:moveTo>
                  <a:pt x="0" y="0"/>
                </a:moveTo>
                <a:lnTo>
                  <a:pt x="552400" y="0"/>
                </a:lnTo>
                <a:lnTo>
                  <a:pt x="552400" y="492138"/>
                </a:lnTo>
                <a:lnTo>
                  <a:pt x="0" y="49213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8" name="Freeform 8"/>
          <p:cNvSpPr/>
          <p:nvPr/>
        </p:nvSpPr>
        <p:spPr>
          <a:xfrm>
            <a:off x="408590" y="8372917"/>
            <a:ext cx="3419378" cy="1454661"/>
          </a:xfrm>
          <a:custGeom>
            <a:avLst/>
            <a:gdLst/>
            <a:ahLst/>
            <a:cxnLst/>
            <a:rect l="l" t="t" r="r" b="b"/>
            <a:pathLst>
              <a:path w="3419378" h="1454661">
                <a:moveTo>
                  <a:pt x="0" y="0"/>
                </a:moveTo>
                <a:lnTo>
                  <a:pt x="3419378" y="0"/>
                </a:lnTo>
                <a:lnTo>
                  <a:pt x="3419378" y="1454661"/>
                </a:lnTo>
                <a:lnTo>
                  <a:pt x="0" y="1454661"/>
                </a:lnTo>
                <a:lnTo>
                  <a:pt x="0" y="0"/>
                </a:lnTo>
                <a:close/>
              </a:path>
            </a:pathLst>
          </a:custGeom>
          <a:blipFill>
            <a:blip r:embed="rId9"/>
            <a:stretch>
              <a:fillRect/>
            </a:stretch>
          </a:blipFill>
        </p:spPr>
      </p:sp>
      <p:sp>
        <p:nvSpPr>
          <p:cNvPr id="9" name="Freeform 9"/>
          <p:cNvSpPr/>
          <p:nvPr/>
        </p:nvSpPr>
        <p:spPr>
          <a:xfrm>
            <a:off x="4046112" y="3587612"/>
            <a:ext cx="571310" cy="535993"/>
          </a:xfrm>
          <a:custGeom>
            <a:avLst/>
            <a:gdLst/>
            <a:ahLst/>
            <a:cxnLst/>
            <a:rect l="l" t="t" r="r" b="b"/>
            <a:pathLst>
              <a:path w="571310" h="535993">
                <a:moveTo>
                  <a:pt x="0" y="0"/>
                </a:moveTo>
                <a:lnTo>
                  <a:pt x="571310" y="0"/>
                </a:lnTo>
                <a:lnTo>
                  <a:pt x="571310" y="535993"/>
                </a:lnTo>
                <a:lnTo>
                  <a:pt x="0" y="535993"/>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0" name="TextBox 10"/>
          <p:cNvSpPr txBox="1"/>
          <p:nvPr/>
        </p:nvSpPr>
        <p:spPr>
          <a:xfrm>
            <a:off x="1728864" y="1377674"/>
            <a:ext cx="7568084" cy="721995"/>
          </a:xfrm>
          <a:prstGeom prst="rect">
            <a:avLst/>
          </a:prstGeom>
        </p:spPr>
        <p:txBody>
          <a:bodyPr lIns="0" tIns="0" rIns="0" bIns="0" rtlCol="0" anchor="t">
            <a:spAutoFit/>
          </a:bodyPr>
          <a:lstStyle/>
          <a:p>
            <a:pPr algn="ctr">
              <a:lnSpc>
                <a:spcPts val="5880"/>
              </a:lnSpc>
            </a:pPr>
            <a:r>
              <a:rPr lang="en-US" sz="4200">
                <a:solidFill>
                  <a:srgbClr val="000000"/>
                </a:solidFill>
                <a:latin typeface="Staatliches"/>
                <a:ea typeface="Staatliches"/>
                <a:cs typeface="Staatliches"/>
                <a:sym typeface="Staatliches"/>
              </a:rPr>
              <a:t>CUADRO COMPARATIVO</a:t>
            </a:r>
          </a:p>
        </p:txBody>
      </p:sp>
      <p:sp>
        <p:nvSpPr>
          <p:cNvPr id="11" name="Freeform 11"/>
          <p:cNvSpPr/>
          <p:nvPr/>
        </p:nvSpPr>
        <p:spPr>
          <a:xfrm>
            <a:off x="8366651" y="3587612"/>
            <a:ext cx="571310" cy="535993"/>
          </a:xfrm>
          <a:custGeom>
            <a:avLst/>
            <a:gdLst/>
            <a:ahLst/>
            <a:cxnLst/>
            <a:rect l="l" t="t" r="r" b="b"/>
            <a:pathLst>
              <a:path w="571310" h="535993">
                <a:moveTo>
                  <a:pt x="0" y="0"/>
                </a:moveTo>
                <a:lnTo>
                  <a:pt x="571310" y="0"/>
                </a:lnTo>
                <a:lnTo>
                  <a:pt x="571310" y="535993"/>
                </a:lnTo>
                <a:lnTo>
                  <a:pt x="0" y="535993"/>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145" t="-21206" b="-13063"/>
            </a:stretch>
          </a:blipFill>
        </p:spPr>
      </p:sp>
      <p:sp>
        <p:nvSpPr>
          <p:cNvPr id="3" name="TextBox 3"/>
          <p:cNvSpPr txBox="1"/>
          <p:nvPr/>
        </p:nvSpPr>
        <p:spPr>
          <a:xfrm>
            <a:off x="3795568" y="923925"/>
            <a:ext cx="10696863" cy="928326"/>
          </a:xfrm>
          <a:prstGeom prst="rect">
            <a:avLst/>
          </a:prstGeom>
        </p:spPr>
        <p:txBody>
          <a:bodyPr lIns="0" tIns="0" rIns="0" bIns="0" rtlCol="0" anchor="t">
            <a:spAutoFit/>
          </a:bodyPr>
          <a:lstStyle/>
          <a:p>
            <a:pPr algn="ctr">
              <a:lnSpc>
                <a:spcPts val="7632"/>
              </a:lnSpc>
            </a:pPr>
            <a:r>
              <a:rPr lang="en-US" sz="5451">
                <a:solidFill>
                  <a:srgbClr val="000000"/>
                </a:solidFill>
                <a:latin typeface="Staatliches"/>
                <a:ea typeface="Staatliches"/>
                <a:cs typeface="Staatliches"/>
                <a:sym typeface="Staatliches"/>
              </a:rPr>
              <a:t>DISEÑO DEL TECLADO</a:t>
            </a:r>
          </a:p>
        </p:txBody>
      </p:sp>
      <p:sp>
        <p:nvSpPr>
          <p:cNvPr id="4" name="TextBox 4"/>
          <p:cNvSpPr txBox="1"/>
          <p:nvPr/>
        </p:nvSpPr>
        <p:spPr>
          <a:xfrm>
            <a:off x="4755121" y="2364083"/>
            <a:ext cx="8777758" cy="2491740"/>
          </a:xfrm>
          <a:prstGeom prst="rect">
            <a:avLst/>
          </a:prstGeom>
        </p:spPr>
        <p:txBody>
          <a:bodyPr lIns="0" tIns="0" rIns="0" bIns="0" rtlCol="0" anchor="t">
            <a:spAutoFit/>
          </a:bodyPr>
          <a:lstStyle/>
          <a:p>
            <a:pPr marL="0" lvl="0" indent="0" algn="just">
              <a:lnSpc>
                <a:spcPts val="3359"/>
              </a:lnSpc>
              <a:spcBef>
                <a:spcPct val="0"/>
              </a:spcBef>
            </a:pPr>
            <a:r>
              <a:rPr lang="en-US" sz="2400">
                <a:solidFill>
                  <a:srgbClr val="000000"/>
                </a:solidFill>
                <a:latin typeface="Open Sans"/>
                <a:ea typeface="Open Sans"/>
                <a:cs typeface="Open Sans"/>
                <a:sym typeface="Open Sans"/>
              </a:rPr>
              <a:t>Primero, se establecieron los requerimientos funcionales y no funcionales para definir el propósito y las características del teclado. Luego, nos enfocamos en el diseño visual y la organización del teclado, incluyendo el diseño de las teclas y el manejo de teclas especiales. Con lo cual se da garantías para una interfaz intuitiva y eficiente.</a:t>
            </a:r>
          </a:p>
        </p:txBody>
      </p:sp>
      <p:sp>
        <p:nvSpPr>
          <p:cNvPr id="5" name="Freeform 5"/>
          <p:cNvSpPr/>
          <p:nvPr/>
        </p:nvSpPr>
        <p:spPr>
          <a:xfrm rot="-5399999" flipH="1">
            <a:off x="13502333" y="-226884"/>
            <a:ext cx="5462160" cy="4449177"/>
          </a:xfrm>
          <a:custGeom>
            <a:avLst/>
            <a:gdLst/>
            <a:ahLst/>
            <a:cxnLst/>
            <a:rect l="l" t="t" r="r" b="b"/>
            <a:pathLst>
              <a:path w="5462160" h="4449177">
                <a:moveTo>
                  <a:pt x="5462160" y="0"/>
                </a:moveTo>
                <a:lnTo>
                  <a:pt x="0" y="0"/>
                </a:lnTo>
                <a:lnTo>
                  <a:pt x="0" y="4449177"/>
                </a:lnTo>
                <a:lnTo>
                  <a:pt x="5462160" y="4449177"/>
                </a:lnTo>
                <a:lnTo>
                  <a:pt x="546216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Freeform 6"/>
          <p:cNvSpPr/>
          <p:nvPr/>
        </p:nvSpPr>
        <p:spPr>
          <a:xfrm rot="5292248" flipH="1">
            <a:off x="-1702380" y="5493378"/>
            <a:ext cx="5462160" cy="4449177"/>
          </a:xfrm>
          <a:custGeom>
            <a:avLst/>
            <a:gdLst/>
            <a:ahLst/>
            <a:cxnLst/>
            <a:rect l="l" t="t" r="r" b="b"/>
            <a:pathLst>
              <a:path w="5462160" h="4449177">
                <a:moveTo>
                  <a:pt x="5462160" y="0"/>
                </a:moveTo>
                <a:lnTo>
                  <a:pt x="0" y="0"/>
                </a:lnTo>
                <a:lnTo>
                  <a:pt x="0" y="4449177"/>
                </a:lnTo>
                <a:lnTo>
                  <a:pt x="5462160" y="4449177"/>
                </a:lnTo>
                <a:lnTo>
                  <a:pt x="546216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p:cNvSpPr/>
          <p:nvPr/>
        </p:nvSpPr>
        <p:spPr>
          <a:xfrm>
            <a:off x="14492432" y="8530970"/>
            <a:ext cx="3419378" cy="1454661"/>
          </a:xfrm>
          <a:custGeom>
            <a:avLst/>
            <a:gdLst/>
            <a:ahLst/>
            <a:cxnLst/>
            <a:rect l="l" t="t" r="r" b="b"/>
            <a:pathLst>
              <a:path w="3419378" h="1454661">
                <a:moveTo>
                  <a:pt x="0" y="0"/>
                </a:moveTo>
                <a:lnTo>
                  <a:pt x="3419378" y="0"/>
                </a:lnTo>
                <a:lnTo>
                  <a:pt x="3419378" y="1454660"/>
                </a:lnTo>
                <a:lnTo>
                  <a:pt x="0" y="1454660"/>
                </a:lnTo>
                <a:lnTo>
                  <a:pt x="0" y="0"/>
                </a:lnTo>
                <a:close/>
              </a:path>
            </a:pathLst>
          </a:custGeom>
          <a:blipFill>
            <a:blip r:embed="rId5"/>
            <a:stretch>
              <a:fillRect/>
            </a:stretch>
          </a:blipFill>
        </p:spPr>
      </p:sp>
      <p:sp>
        <p:nvSpPr>
          <p:cNvPr id="8" name="TextBox 8"/>
          <p:cNvSpPr txBox="1"/>
          <p:nvPr/>
        </p:nvSpPr>
        <p:spPr>
          <a:xfrm>
            <a:off x="3337784" y="5451855"/>
            <a:ext cx="5284804" cy="3839402"/>
          </a:xfrm>
          <a:prstGeom prst="rect">
            <a:avLst/>
          </a:prstGeom>
        </p:spPr>
        <p:txBody>
          <a:bodyPr lIns="0" tIns="0" rIns="0" bIns="0" rtlCol="0" anchor="t">
            <a:spAutoFit/>
          </a:bodyPr>
          <a:lstStyle/>
          <a:p>
            <a:pPr algn="just">
              <a:lnSpc>
                <a:spcPts val="3359"/>
              </a:lnSpc>
            </a:pPr>
            <a:r>
              <a:rPr lang="en-US" sz="2400" b="1">
                <a:solidFill>
                  <a:srgbClr val="000000"/>
                </a:solidFill>
                <a:latin typeface="Open Sans Bold"/>
                <a:ea typeface="Open Sans Bold"/>
                <a:cs typeface="Open Sans Bold"/>
                <a:sym typeface="Open Sans Bold"/>
              </a:rPr>
              <a:t>Requerimientos Funcionales:</a:t>
            </a:r>
          </a:p>
          <a:p>
            <a:pPr marL="518160" lvl="1" indent="-259080" algn="just">
              <a:lnSpc>
                <a:spcPts val="3359"/>
              </a:lnSpc>
              <a:buAutoNum type="arabicPeriod"/>
            </a:pPr>
            <a:r>
              <a:rPr lang="en-US" sz="2400">
                <a:solidFill>
                  <a:srgbClr val="000000"/>
                </a:solidFill>
                <a:latin typeface="Open Sans"/>
                <a:ea typeface="Open Sans"/>
                <a:cs typeface="Open Sans"/>
                <a:sym typeface="Open Sans"/>
              </a:rPr>
              <a:t>Teclado en pantalla de LSC.</a:t>
            </a:r>
          </a:p>
          <a:p>
            <a:pPr marL="518160" lvl="1" indent="-259080" algn="just">
              <a:lnSpc>
                <a:spcPts val="3359"/>
              </a:lnSpc>
              <a:buAutoNum type="arabicPeriod"/>
            </a:pPr>
            <a:r>
              <a:rPr lang="en-US" sz="2400">
                <a:solidFill>
                  <a:srgbClr val="000000"/>
                </a:solidFill>
                <a:latin typeface="Open Sans"/>
                <a:ea typeface="Open Sans"/>
                <a:cs typeface="Open Sans"/>
                <a:sym typeface="Open Sans"/>
              </a:rPr>
              <a:t>Entrada de texto visual.</a:t>
            </a:r>
          </a:p>
          <a:p>
            <a:pPr marL="518160" lvl="1" indent="-259080" algn="just">
              <a:lnSpc>
                <a:spcPts val="3359"/>
              </a:lnSpc>
              <a:buAutoNum type="arabicPeriod"/>
            </a:pPr>
            <a:r>
              <a:rPr lang="en-US" sz="2400">
                <a:solidFill>
                  <a:srgbClr val="000000"/>
                </a:solidFill>
                <a:latin typeface="Open Sans"/>
                <a:ea typeface="Open Sans"/>
                <a:cs typeface="Open Sans"/>
                <a:sym typeface="Open Sans"/>
              </a:rPr>
              <a:t>Mayúsculas y minúsculas.</a:t>
            </a:r>
          </a:p>
          <a:p>
            <a:pPr marL="518160" lvl="1" indent="-259080" algn="just">
              <a:lnSpc>
                <a:spcPts val="3359"/>
              </a:lnSpc>
              <a:buAutoNum type="arabicPeriod"/>
            </a:pPr>
            <a:r>
              <a:rPr lang="en-US" sz="2400">
                <a:solidFill>
                  <a:srgbClr val="000000"/>
                </a:solidFill>
                <a:latin typeface="Open Sans"/>
                <a:ea typeface="Open Sans"/>
                <a:cs typeface="Open Sans"/>
                <a:sym typeface="Open Sans"/>
              </a:rPr>
              <a:t>Borrado continuo.</a:t>
            </a:r>
          </a:p>
          <a:p>
            <a:pPr algn="just">
              <a:lnSpc>
                <a:spcPts val="2848"/>
              </a:lnSpc>
            </a:pPr>
            <a:endParaRPr lang="en-US" sz="2400">
              <a:solidFill>
                <a:srgbClr val="000000"/>
              </a:solidFill>
              <a:latin typeface="Open Sans"/>
              <a:ea typeface="Open Sans"/>
              <a:cs typeface="Open Sans"/>
              <a:sym typeface="Open Sans"/>
            </a:endParaRPr>
          </a:p>
          <a:p>
            <a:pPr algn="just">
              <a:lnSpc>
                <a:spcPts val="2848"/>
              </a:lnSpc>
            </a:pPr>
            <a:endParaRPr lang="en-US" sz="2400">
              <a:solidFill>
                <a:srgbClr val="000000"/>
              </a:solidFill>
              <a:latin typeface="Open Sans"/>
              <a:ea typeface="Open Sans"/>
              <a:cs typeface="Open Sans"/>
              <a:sym typeface="Open Sans"/>
            </a:endParaRPr>
          </a:p>
          <a:p>
            <a:pPr algn="just">
              <a:lnSpc>
                <a:spcPts val="2848"/>
              </a:lnSpc>
            </a:pPr>
            <a:endParaRPr lang="en-US" sz="2400">
              <a:solidFill>
                <a:srgbClr val="000000"/>
              </a:solidFill>
              <a:latin typeface="Open Sans"/>
              <a:ea typeface="Open Sans"/>
              <a:cs typeface="Open Sans"/>
              <a:sym typeface="Open Sans"/>
            </a:endParaRPr>
          </a:p>
          <a:p>
            <a:pPr algn="just">
              <a:lnSpc>
                <a:spcPts val="2848"/>
              </a:lnSpc>
            </a:pPr>
            <a:endParaRPr lang="en-US" sz="2400">
              <a:solidFill>
                <a:srgbClr val="000000"/>
              </a:solidFill>
              <a:latin typeface="Open Sans"/>
              <a:ea typeface="Open Sans"/>
              <a:cs typeface="Open Sans"/>
              <a:sym typeface="Open Sans"/>
            </a:endParaRPr>
          </a:p>
          <a:p>
            <a:pPr algn="just">
              <a:lnSpc>
                <a:spcPts val="2848"/>
              </a:lnSpc>
              <a:spcBef>
                <a:spcPct val="0"/>
              </a:spcBef>
            </a:pPr>
            <a:endParaRPr lang="en-US" sz="2400">
              <a:solidFill>
                <a:srgbClr val="000000"/>
              </a:solidFill>
              <a:latin typeface="Open Sans"/>
              <a:ea typeface="Open Sans"/>
              <a:cs typeface="Open Sans"/>
              <a:sym typeface="Open Sans"/>
            </a:endParaRPr>
          </a:p>
        </p:txBody>
      </p:sp>
      <p:sp>
        <p:nvSpPr>
          <p:cNvPr id="9" name="TextBox 9"/>
          <p:cNvSpPr txBox="1"/>
          <p:nvPr/>
        </p:nvSpPr>
        <p:spPr>
          <a:xfrm>
            <a:off x="9743112" y="5451855"/>
            <a:ext cx="7579533" cy="3079115"/>
          </a:xfrm>
          <a:prstGeom prst="rect">
            <a:avLst/>
          </a:prstGeom>
        </p:spPr>
        <p:txBody>
          <a:bodyPr lIns="0" tIns="0" rIns="0" bIns="0" rtlCol="0" anchor="t">
            <a:spAutoFit/>
          </a:bodyPr>
          <a:lstStyle/>
          <a:p>
            <a:pPr algn="l">
              <a:lnSpc>
                <a:spcPts val="3359"/>
              </a:lnSpc>
            </a:pPr>
            <a:r>
              <a:rPr lang="en-US" sz="2400" b="1">
                <a:solidFill>
                  <a:srgbClr val="000000"/>
                </a:solidFill>
                <a:latin typeface="Open Sans Bold"/>
                <a:ea typeface="Open Sans Bold"/>
                <a:cs typeface="Open Sans Bold"/>
                <a:sym typeface="Open Sans Bold"/>
              </a:rPr>
              <a:t>Requerimientos No Funcionales:</a:t>
            </a:r>
          </a:p>
          <a:p>
            <a:pPr marL="518160" lvl="1" indent="-259080" algn="l">
              <a:lnSpc>
                <a:spcPts val="3359"/>
              </a:lnSpc>
              <a:buFont typeface="Arial"/>
              <a:buChar char="•"/>
            </a:pPr>
            <a:r>
              <a:rPr lang="en-US" sz="2400">
                <a:solidFill>
                  <a:srgbClr val="000000"/>
                </a:solidFill>
                <a:latin typeface="Open Sans"/>
                <a:ea typeface="Open Sans"/>
                <a:cs typeface="Open Sans"/>
                <a:sym typeface="Open Sans"/>
              </a:rPr>
              <a:t>Accesibilidad.</a:t>
            </a:r>
          </a:p>
          <a:p>
            <a:pPr marL="518160" lvl="1" indent="-259080" algn="l">
              <a:lnSpc>
                <a:spcPts val="3359"/>
              </a:lnSpc>
              <a:buFont typeface="Arial"/>
              <a:buChar char="•"/>
            </a:pPr>
            <a:r>
              <a:rPr lang="en-US" sz="2400">
                <a:solidFill>
                  <a:srgbClr val="000000"/>
                </a:solidFill>
                <a:latin typeface="Open Sans"/>
                <a:ea typeface="Open Sans"/>
                <a:cs typeface="Open Sans"/>
                <a:sym typeface="Open Sans"/>
              </a:rPr>
              <a:t>Compatibilidad.</a:t>
            </a:r>
          </a:p>
          <a:p>
            <a:pPr marL="518160" lvl="1" indent="-259080" algn="l">
              <a:lnSpc>
                <a:spcPts val="3359"/>
              </a:lnSpc>
              <a:buFont typeface="Arial"/>
              <a:buChar char="•"/>
            </a:pPr>
            <a:r>
              <a:rPr lang="en-US" sz="2400">
                <a:solidFill>
                  <a:srgbClr val="000000"/>
                </a:solidFill>
                <a:latin typeface="Open Sans"/>
                <a:ea typeface="Open Sans"/>
                <a:cs typeface="Open Sans"/>
                <a:sym typeface="Open Sans"/>
              </a:rPr>
              <a:t>Rendimiento.</a:t>
            </a:r>
          </a:p>
          <a:p>
            <a:pPr marL="518160" lvl="1" indent="-259080" algn="l">
              <a:lnSpc>
                <a:spcPts val="3359"/>
              </a:lnSpc>
              <a:buFont typeface="Arial"/>
              <a:buChar char="•"/>
            </a:pPr>
            <a:r>
              <a:rPr lang="en-US" sz="2400">
                <a:solidFill>
                  <a:srgbClr val="000000"/>
                </a:solidFill>
                <a:latin typeface="Open Sans"/>
                <a:ea typeface="Open Sans"/>
                <a:cs typeface="Open Sans"/>
                <a:sym typeface="Open Sans"/>
              </a:rPr>
              <a:t>Portabilidad.</a:t>
            </a:r>
          </a:p>
          <a:p>
            <a:pPr marL="518160" lvl="1" indent="-259080" algn="l">
              <a:lnSpc>
                <a:spcPts val="3359"/>
              </a:lnSpc>
              <a:buFont typeface="Arial"/>
              <a:buChar char="•"/>
            </a:pPr>
            <a:r>
              <a:rPr lang="en-US" sz="2400">
                <a:solidFill>
                  <a:srgbClr val="000000"/>
                </a:solidFill>
                <a:latin typeface="Open Sans"/>
                <a:ea typeface="Open Sans"/>
                <a:cs typeface="Open Sans"/>
                <a:sym typeface="Open Sans"/>
              </a:rPr>
              <a:t>Mantenimiento.</a:t>
            </a:r>
          </a:p>
          <a:p>
            <a:pPr algn="ctr">
              <a:lnSpc>
                <a:spcPts val="4759"/>
              </a:lnSpc>
            </a:pPr>
            <a:endParaRPr lang="en-US" sz="2400">
              <a:solidFill>
                <a:srgbClr val="000000"/>
              </a:solidFill>
              <a:latin typeface="Open Sans"/>
              <a:ea typeface="Open Sans"/>
              <a:cs typeface="Open Sans"/>
              <a:sym typeface="Open Sans"/>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145" t="-21206" b="-13063"/>
            </a:stretch>
          </a:blipFill>
        </p:spPr>
      </p:sp>
      <p:sp>
        <p:nvSpPr>
          <p:cNvPr id="3" name="Freeform 3"/>
          <p:cNvSpPr/>
          <p:nvPr/>
        </p:nvSpPr>
        <p:spPr>
          <a:xfrm rot="-10799999" flipH="1">
            <a:off x="-549721" y="-1243483"/>
            <a:ext cx="4838892" cy="3941497"/>
          </a:xfrm>
          <a:custGeom>
            <a:avLst/>
            <a:gdLst/>
            <a:ahLst/>
            <a:cxnLst/>
            <a:rect l="l" t="t" r="r" b="b"/>
            <a:pathLst>
              <a:path w="4838892" h="3941497">
                <a:moveTo>
                  <a:pt x="4838891" y="0"/>
                </a:moveTo>
                <a:lnTo>
                  <a:pt x="0" y="0"/>
                </a:lnTo>
                <a:lnTo>
                  <a:pt x="0" y="3941497"/>
                </a:lnTo>
                <a:lnTo>
                  <a:pt x="4838891" y="3941497"/>
                </a:lnTo>
                <a:lnTo>
                  <a:pt x="4838891"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558127" y="8530970"/>
            <a:ext cx="3419378" cy="1454661"/>
          </a:xfrm>
          <a:custGeom>
            <a:avLst/>
            <a:gdLst/>
            <a:ahLst/>
            <a:cxnLst/>
            <a:rect l="l" t="t" r="r" b="b"/>
            <a:pathLst>
              <a:path w="3419378" h="1454661">
                <a:moveTo>
                  <a:pt x="0" y="0"/>
                </a:moveTo>
                <a:lnTo>
                  <a:pt x="3419378" y="0"/>
                </a:lnTo>
                <a:lnTo>
                  <a:pt x="3419378" y="1454660"/>
                </a:lnTo>
                <a:lnTo>
                  <a:pt x="0" y="1454660"/>
                </a:lnTo>
                <a:lnTo>
                  <a:pt x="0" y="0"/>
                </a:lnTo>
                <a:close/>
              </a:path>
            </a:pathLst>
          </a:custGeom>
          <a:blipFill>
            <a:blip r:embed="rId5"/>
            <a:stretch>
              <a:fillRect/>
            </a:stretch>
          </a:blipFill>
        </p:spPr>
      </p:sp>
      <p:sp>
        <p:nvSpPr>
          <p:cNvPr id="5" name="Freeform 5"/>
          <p:cNvSpPr/>
          <p:nvPr/>
        </p:nvSpPr>
        <p:spPr>
          <a:xfrm>
            <a:off x="13289925" y="2002113"/>
            <a:ext cx="2513463" cy="7650886"/>
          </a:xfrm>
          <a:custGeom>
            <a:avLst/>
            <a:gdLst/>
            <a:ahLst/>
            <a:cxnLst/>
            <a:rect l="l" t="t" r="r" b="b"/>
            <a:pathLst>
              <a:path w="2513463" h="7650886">
                <a:moveTo>
                  <a:pt x="0" y="0"/>
                </a:moveTo>
                <a:lnTo>
                  <a:pt x="2513462" y="0"/>
                </a:lnTo>
                <a:lnTo>
                  <a:pt x="2513462" y="7650885"/>
                </a:lnTo>
                <a:lnTo>
                  <a:pt x="0" y="7650885"/>
                </a:lnTo>
                <a:lnTo>
                  <a:pt x="0" y="0"/>
                </a:lnTo>
                <a:close/>
              </a:path>
            </a:pathLst>
          </a:custGeom>
          <a:blipFill>
            <a:blip r:embed="rId6"/>
            <a:stretch>
              <a:fillRect b="-1734"/>
            </a:stretch>
          </a:blipFill>
        </p:spPr>
      </p:sp>
      <p:sp>
        <p:nvSpPr>
          <p:cNvPr id="6" name="Freeform 6"/>
          <p:cNvSpPr/>
          <p:nvPr/>
        </p:nvSpPr>
        <p:spPr>
          <a:xfrm rot="-5399999" flipH="1">
            <a:off x="14883165" y="371301"/>
            <a:ext cx="4004226" cy="3261624"/>
          </a:xfrm>
          <a:custGeom>
            <a:avLst/>
            <a:gdLst/>
            <a:ahLst/>
            <a:cxnLst/>
            <a:rect l="l" t="t" r="r" b="b"/>
            <a:pathLst>
              <a:path w="4004226" h="3261624">
                <a:moveTo>
                  <a:pt x="4004226" y="0"/>
                </a:moveTo>
                <a:lnTo>
                  <a:pt x="0" y="0"/>
                </a:lnTo>
                <a:lnTo>
                  <a:pt x="0" y="3261624"/>
                </a:lnTo>
                <a:lnTo>
                  <a:pt x="4004226" y="3261624"/>
                </a:lnTo>
                <a:lnTo>
                  <a:pt x="4004226"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TextBox 7"/>
          <p:cNvSpPr txBox="1"/>
          <p:nvPr/>
        </p:nvSpPr>
        <p:spPr>
          <a:xfrm>
            <a:off x="791927" y="2945926"/>
            <a:ext cx="11730084" cy="5706110"/>
          </a:xfrm>
          <a:prstGeom prst="rect">
            <a:avLst/>
          </a:prstGeom>
        </p:spPr>
        <p:txBody>
          <a:bodyPr lIns="0" tIns="0" rIns="0" bIns="0" rtlCol="0" anchor="t">
            <a:spAutoFit/>
          </a:bodyPr>
          <a:lstStyle/>
          <a:p>
            <a:pPr algn="ctr">
              <a:lnSpc>
                <a:spcPts val="3919"/>
              </a:lnSpc>
            </a:pPr>
            <a:r>
              <a:rPr lang="en-US" sz="2799" b="1">
                <a:solidFill>
                  <a:srgbClr val="000000"/>
                </a:solidFill>
                <a:latin typeface="Open Sans Bold"/>
                <a:ea typeface="Open Sans Bold"/>
                <a:cs typeface="Open Sans Bold"/>
                <a:sym typeface="Open Sans Bold"/>
              </a:rPr>
              <a:t>Diseño visual</a:t>
            </a:r>
          </a:p>
          <a:p>
            <a:pPr marL="604519" lvl="1" indent="-302260" algn="l">
              <a:lnSpc>
                <a:spcPts val="3919"/>
              </a:lnSpc>
              <a:buAutoNum type="arabicPeriod"/>
            </a:pPr>
            <a:r>
              <a:rPr lang="en-US" sz="2799">
                <a:solidFill>
                  <a:srgbClr val="000000"/>
                </a:solidFill>
                <a:latin typeface="Open Sans"/>
                <a:ea typeface="Open Sans"/>
                <a:cs typeface="Open Sans"/>
                <a:sym typeface="Open Sans"/>
              </a:rPr>
              <a:t>Estética General: La estética del teclado debe ser visualmente atractiva y funcional.</a:t>
            </a:r>
          </a:p>
          <a:p>
            <a:pPr marL="604519" lvl="1" indent="-302260" algn="l">
              <a:lnSpc>
                <a:spcPts val="3919"/>
              </a:lnSpc>
              <a:buAutoNum type="arabicPeriod"/>
            </a:pPr>
            <a:r>
              <a:rPr lang="en-US" sz="2799">
                <a:solidFill>
                  <a:srgbClr val="000000"/>
                </a:solidFill>
                <a:latin typeface="Open Sans"/>
                <a:ea typeface="Open Sans"/>
                <a:cs typeface="Open Sans"/>
                <a:sym typeface="Open Sans"/>
              </a:rPr>
              <a:t>Diseño de Teclas: Las teclas deben ser intuitivas y fáciles de usar.</a:t>
            </a:r>
          </a:p>
          <a:p>
            <a:pPr marL="604519" lvl="1" indent="-302260" algn="l">
              <a:lnSpc>
                <a:spcPts val="3919"/>
              </a:lnSpc>
              <a:buAutoNum type="arabicPeriod"/>
            </a:pPr>
            <a:r>
              <a:rPr lang="en-US" sz="2799">
                <a:solidFill>
                  <a:srgbClr val="000000"/>
                </a:solidFill>
                <a:latin typeface="Open Sans"/>
                <a:ea typeface="Open Sans"/>
                <a:cs typeface="Open Sans"/>
                <a:sym typeface="Open Sans"/>
              </a:rPr>
              <a:t>Organización del Teclado: La disposición de las teclas debe facilitar una escritura eficiente.</a:t>
            </a:r>
          </a:p>
          <a:p>
            <a:pPr marL="604519" lvl="1" indent="-302260" algn="l">
              <a:lnSpc>
                <a:spcPts val="3919"/>
              </a:lnSpc>
              <a:buAutoNum type="arabicPeriod"/>
            </a:pPr>
            <a:r>
              <a:rPr lang="en-US" sz="2799">
                <a:solidFill>
                  <a:srgbClr val="000000"/>
                </a:solidFill>
                <a:latin typeface="Open Sans"/>
                <a:ea typeface="Open Sans"/>
                <a:cs typeface="Open Sans"/>
                <a:sym typeface="Open Sans"/>
              </a:rPr>
              <a:t>Manejo de Caps Lock y Backspace: Las teclas de Caps Lock y Backspace deben ser fáciles de identificar y cumplir con su funcionamiento.</a:t>
            </a:r>
          </a:p>
          <a:p>
            <a:pPr algn="l">
              <a:lnSpc>
                <a:spcPts val="3359"/>
              </a:lnSpc>
            </a:pPr>
            <a:endParaRPr lang="en-US" sz="2799">
              <a:solidFill>
                <a:srgbClr val="000000"/>
              </a:solidFill>
              <a:latin typeface="Open Sans"/>
              <a:ea typeface="Open Sans"/>
              <a:cs typeface="Open Sans"/>
              <a:sym typeface="Open Sans"/>
            </a:endParaRPr>
          </a:p>
          <a:p>
            <a:pPr algn="l">
              <a:lnSpc>
                <a:spcPts val="3359"/>
              </a:lnSpc>
            </a:pPr>
            <a:endParaRPr lang="en-US" sz="2799">
              <a:solidFill>
                <a:srgbClr val="000000"/>
              </a:solidFill>
              <a:latin typeface="Open Sans"/>
              <a:ea typeface="Open Sans"/>
              <a:cs typeface="Open Sans"/>
              <a:sym typeface="Open Sans"/>
            </a:endParaRPr>
          </a:p>
          <a:p>
            <a:pPr algn="l">
              <a:lnSpc>
                <a:spcPts val="3359"/>
              </a:lnSpc>
            </a:pPr>
            <a:endParaRPr lang="en-US" sz="2799">
              <a:solidFill>
                <a:srgbClr val="000000"/>
              </a:solidFill>
              <a:latin typeface="Open Sans"/>
              <a:ea typeface="Open Sans"/>
              <a:cs typeface="Open Sans"/>
              <a:sym typeface="Open Sans"/>
            </a:endParaRPr>
          </a:p>
        </p:txBody>
      </p:sp>
      <p:sp>
        <p:nvSpPr>
          <p:cNvPr id="8" name="TextBox 8"/>
          <p:cNvSpPr txBox="1"/>
          <p:nvPr/>
        </p:nvSpPr>
        <p:spPr>
          <a:xfrm>
            <a:off x="5370314" y="933450"/>
            <a:ext cx="7547372" cy="854076"/>
          </a:xfrm>
          <a:prstGeom prst="rect">
            <a:avLst/>
          </a:prstGeom>
        </p:spPr>
        <p:txBody>
          <a:bodyPr lIns="0" tIns="0" rIns="0" bIns="0" rtlCol="0" anchor="t">
            <a:spAutoFit/>
          </a:bodyPr>
          <a:lstStyle/>
          <a:p>
            <a:pPr algn="ctr">
              <a:lnSpc>
                <a:spcPts val="6999"/>
              </a:lnSpc>
            </a:pPr>
            <a:r>
              <a:rPr lang="en-US" sz="4999" b="1">
                <a:solidFill>
                  <a:srgbClr val="000000"/>
                </a:solidFill>
                <a:latin typeface="Open Sans Bold"/>
                <a:ea typeface="Open Sans Bold"/>
                <a:cs typeface="Open Sans Bold"/>
                <a:sym typeface="Open Sans Bold"/>
              </a:rPr>
              <a:t>DISEÑO DE LA INTERFAZ</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145" t="-21206" b="-13063"/>
            </a:stretch>
          </a:blipFill>
        </p:spPr>
      </p:sp>
      <p:sp>
        <p:nvSpPr>
          <p:cNvPr id="3" name="Freeform 3"/>
          <p:cNvSpPr/>
          <p:nvPr/>
        </p:nvSpPr>
        <p:spPr>
          <a:xfrm rot="-10799999" flipH="1">
            <a:off x="-549721" y="-1243483"/>
            <a:ext cx="4838892" cy="3941497"/>
          </a:xfrm>
          <a:custGeom>
            <a:avLst/>
            <a:gdLst/>
            <a:ahLst/>
            <a:cxnLst/>
            <a:rect l="l" t="t" r="r" b="b"/>
            <a:pathLst>
              <a:path w="4838892" h="3941497">
                <a:moveTo>
                  <a:pt x="4838891" y="0"/>
                </a:moveTo>
                <a:lnTo>
                  <a:pt x="0" y="0"/>
                </a:lnTo>
                <a:lnTo>
                  <a:pt x="0" y="3941497"/>
                </a:lnTo>
                <a:lnTo>
                  <a:pt x="4838891" y="3941497"/>
                </a:lnTo>
                <a:lnTo>
                  <a:pt x="4838891"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481510" y="8530970"/>
            <a:ext cx="3419378" cy="1454661"/>
          </a:xfrm>
          <a:custGeom>
            <a:avLst/>
            <a:gdLst/>
            <a:ahLst/>
            <a:cxnLst/>
            <a:rect l="l" t="t" r="r" b="b"/>
            <a:pathLst>
              <a:path w="3419378" h="1454661">
                <a:moveTo>
                  <a:pt x="0" y="0"/>
                </a:moveTo>
                <a:lnTo>
                  <a:pt x="3419379" y="0"/>
                </a:lnTo>
                <a:lnTo>
                  <a:pt x="3419379" y="1454660"/>
                </a:lnTo>
                <a:lnTo>
                  <a:pt x="0" y="1454660"/>
                </a:lnTo>
                <a:lnTo>
                  <a:pt x="0" y="0"/>
                </a:lnTo>
                <a:close/>
              </a:path>
            </a:pathLst>
          </a:custGeom>
          <a:blipFill>
            <a:blip r:embed="rId5"/>
            <a:stretch>
              <a:fillRect/>
            </a:stretch>
          </a:blipFill>
        </p:spPr>
      </p:sp>
      <p:sp>
        <p:nvSpPr>
          <p:cNvPr id="5" name="Freeform 5"/>
          <p:cNvSpPr/>
          <p:nvPr/>
        </p:nvSpPr>
        <p:spPr>
          <a:xfrm>
            <a:off x="9894600" y="3832156"/>
            <a:ext cx="8120927" cy="3921597"/>
          </a:xfrm>
          <a:custGeom>
            <a:avLst/>
            <a:gdLst/>
            <a:ahLst/>
            <a:cxnLst/>
            <a:rect l="l" t="t" r="r" b="b"/>
            <a:pathLst>
              <a:path w="8120927" h="3921597">
                <a:moveTo>
                  <a:pt x="0" y="0"/>
                </a:moveTo>
                <a:lnTo>
                  <a:pt x="8120927" y="0"/>
                </a:lnTo>
                <a:lnTo>
                  <a:pt x="8120927" y="3921597"/>
                </a:lnTo>
                <a:lnTo>
                  <a:pt x="0" y="3921597"/>
                </a:lnTo>
                <a:lnTo>
                  <a:pt x="0" y="0"/>
                </a:lnTo>
                <a:close/>
              </a:path>
            </a:pathLst>
          </a:custGeom>
          <a:blipFill>
            <a:blip r:embed="rId6"/>
            <a:stretch>
              <a:fillRect/>
            </a:stretch>
          </a:blipFill>
        </p:spPr>
      </p:sp>
      <p:sp>
        <p:nvSpPr>
          <p:cNvPr id="6" name="Freeform 6"/>
          <p:cNvSpPr/>
          <p:nvPr/>
        </p:nvSpPr>
        <p:spPr>
          <a:xfrm>
            <a:off x="9981757" y="1877719"/>
            <a:ext cx="7946613" cy="1954437"/>
          </a:xfrm>
          <a:custGeom>
            <a:avLst/>
            <a:gdLst/>
            <a:ahLst/>
            <a:cxnLst/>
            <a:rect l="l" t="t" r="r" b="b"/>
            <a:pathLst>
              <a:path w="7946613" h="1954437">
                <a:moveTo>
                  <a:pt x="0" y="0"/>
                </a:moveTo>
                <a:lnTo>
                  <a:pt x="7946613" y="0"/>
                </a:lnTo>
                <a:lnTo>
                  <a:pt x="7946613" y="1954437"/>
                </a:lnTo>
                <a:lnTo>
                  <a:pt x="0" y="1954437"/>
                </a:lnTo>
                <a:lnTo>
                  <a:pt x="0" y="0"/>
                </a:lnTo>
                <a:close/>
              </a:path>
            </a:pathLst>
          </a:custGeom>
          <a:blipFill>
            <a:blip r:embed="rId7"/>
            <a:stretch>
              <a:fillRect/>
            </a:stretch>
          </a:blipFill>
        </p:spPr>
      </p:sp>
      <p:sp>
        <p:nvSpPr>
          <p:cNvPr id="7" name="TextBox 7"/>
          <p:cNvSpPr txBox="1"/>
          <p:nvPr/>
        </p:nvSpPr>
        <p:spPr>
          <a:xfrm>
            <a:off x="1115857" y="2202180"/>
            <a:ext cx="8865900" cy="5844540"/>
          </a:xfrm>
          <a:prstGeom prst="rect">
            <a:avLst/>
          </a:prstGeom>
        </p:spPr>
        <p:txBody>
          <a:bodyPr lIns="0" tIns="0" rIns="0" bIns="0" rtlCol="0" anchor="t">
            <a:spAutoFit/>
          </a:bodyPr>
          <a:lstStyle/>
          <a:p>
            <a:pPr algn="ctr">
              <a:lnSpc>
                <a:spcPts val="3359"/>
              </a:lnSpc>
            </a:pPr>
            <a:r>
              <a:rPr lang="en-US" sz="2400" b="1">
                <a:solidFill>
                  <a:srgbClr val="000000"/>
                </a:solidFill>
                <a:latin typeface="Open Sans Bold"/>
                <a:ea typeface="Open Sans Bold"/>
                <a:cs typeface="Open Sans Bold"/>
                <a:sym typeface="Open Sans Bold"/>
              </a:rPr>
              <a:t>Estructura del Teclado</a:t>
            </a:r>
          </a:p>
          <a:p>
            <a:pPr marL="518160" lvl="1" indent="-259080" algn="l">
              <a:lnSpc>
                <a:spcPts val="3359"/>
              </a:lnSpc>
              <a:buFont typeface="Arial"/>
              <a:buChar char="•"/>
            </a:pPr>
            <a:r>
              <a:rPr lang="en-US" sz="2400">
                <a:solidFill>
                  <a:srgbClr val="000000"/>
                </a:solidFill>
                <a:latin typeface="Open Sans"/>
                <a:ea typeface="Open Sans"/>
                <a:cs typeface="Open Sans"/>
                <a:sym typeface="Open Sans"/>
              </a:rPr>
              <a:t>Area de texto.</a:t>
            </a:r>
          </a:p>
          <a:p>
            <a:pPr marL="518160" lvl="1" indent="-259080" algn="l">
              <a:lnSpc>
                <a:spcPts val="3359"/>
              </a:lnSpc>
              <a:buFont typeface="Arial"/>
              <a:buChar char="•"/>
            </a:pPr>
            <a:r>
              <a:rPr lang="en-US" sz="2400">
                <a:solidFill>
                  <a:srgbClr val="000000"/>
                </a:solidFill>
                <a:latin typeface="Open Sans"/>
                <a:ea typeface="Open Sans"/>
                <a:cs typeface="Open Sans"/>
                <a:sym typeface="Open Sans"/>
              </a:rPr>
              <a:t>Filas y Columnas.</a:t>
            </a:r>
          </a:p>
          <a:p>
            <a:pPr marL="518160" lvl="1" indent="-259080" algn="l">
              <a:lnSpc>
                <a:spcPts val="3359"/>
              </a:lnSpc>
              <a:buFont typeface="Arial"/>
              <a:buChar char="•"/>
            </a:pPr>
            <a:r>
              <a:rPr lang="en-US" sz="2400">
                <a:solidFill>
                  <a:srgbClr val="000000"/>
                </a:solidFill>
                <a:latin typeface="Open Sans"/>
                <a:ea typeface="Open Sans"/>
                <a:cs typeface="Open Sans"/>
                <a:sym typeface="Open Sans"/>
              </a:rPr>
              <a:t>Las teclas están organizadas en varias filas para facilitar la escritura, con cada fila conteniendo un grupo de teclas relacionadas. Por ejemplo:</a:t>
            </a:r>
          </a:p>
          <a:p>
            <a:pPr marL="1036320" lvl="2" indent="-345440" algn="l">
              <a:lnSpc>
                <a:spcPts val="3359"/>
              </a:lnSpc>
              <a:buFont typeface="Arial"/>
              <a:buChar char="⚬"/>
            </a:pPr>
            <a:r>
              <a:rPr lang="en-US" sz="2400">
                <a:solidFill>
                  <a:srgbClr val="000000"/>
                </a:solidFill>
                <a:latin typeface="Open Sans"/>
                <a:ea typeface="Open Sans"/>
                <a:cs typeface="Open Sans"/>
                <a:sym typeface="Open Sans"/>
              </a:rPr>
              <a:t>Fila 1: Números del 1 al 0</a:t>
            </a:r>
          </a:p>
          <a:p>
            <a:pPr marL="1036320" lvl="2" indent="-345440" algn="l">
              <a:lnSpc>
                <a:spcPts val="3359"/>
              </a:lnSpc>
              <a:buFont typeface="Arial"/>
              <a:buChar char="⚬"/>
            </a:pPr>
            <a:r>
              <a:rPr lang="en-US" sz="2400">
                <a:solidFill>
                  <a:srgbClr val="000000"/>
                </a:solidFill>
                <a:latin typeface="Open Sans"/>
                <a:ea typeface="Open Sans"/>
                <a:cs typeface="Open Sans"/>
                <a:sym typeface="Open Sans"/>
              </a:rPr>
              <a:t>Fila 2: Letras del alfabeto, Backspace</a:t>
            </a:r>
          </a:p>
          <a:p>
            <a:pPr marL="1036320" lvl="2" indent="-345440" algn="l">
              <a:lnSpc>
                <a:spcPts val="3359"/>
              </a:lnSpc>
              <a:buFont typeface="Arial"/>
              <a:buChar char="⚬"/>
            </a:pPr>
            <a:r>
              <a:rPr lang="en-US" sz="2400">
                <a:solidFill>
                  <a:srgbClr val="000000"/>
                </a:solidFill>
                <a:latin typeface="Open Sans"/>
                <a:ea typeface="Open Sans"/>
                <a:cs typeface="Open Sans"/>
                <a:sym typeface="Open Sans"/>
              </a:rPr>
              <a:t>Fila 3: Letras adicionales, Enter</a:t>
            </a:r>
          </a:p>
          <a:p>
            <a:pPr marL="1036320" lvl="2" indent="-345440" algn="l">
              <a:lnSpc>
                <a:spcPts val="3359"/>
              </a:lnSpc>
              <a:buFont typeface="Arial"/>
              <a:buChar char="⚬"/>
            </a:pPr>
            <a:r>
              <a:rPr lang="en-US" sz="2400">
                <a:solidFill>
                  <a:srgbClr val="000000"/>
                </a:solidFill>
                <a:latin typeface="Open Sans"/>
                <a:ea typeface="Open Sans"/>
                <a:cs typeface="Open Sans"/>
                <a:sym typeface="Open Sans"/>
              </a:rPr>
              <a:t>Fila 4: Caps Lock, letras adicionales</a:t>
            </a:r>
          </a:p>
          <a:p>
            <a:pPr marL="1036320" lvl="2" indent="-345440" algn="l">
              <a:lnSpc>
                <a:spcPts val="3359"/>
              </a:lnSpc>
              <a:buFont typeface="Arial"/>
              <a:buChar char="⚬"/>
            </a:pPr>
            <a:r>
              <a:rPr lang="en-US" sz="2400">
                <a:solidFill>
                  <a:srgbClr val="000000"/>
                </a:solidFill>
                <a:latin typeface="Open Sans"/>
                <a:ea typeface="Open Sans"/>
                <a:cs typeface="Open Sans"/>
                <a:sym typeface="Open Sans"/>
              </a:rPr>
              <a:t>Fila 5: Espacio</a:t>
            </a:r>
          </a:p>
          <a:p>
            <a:pPr marL="518160" lvl="1" indent="-259080" algn="l">
              <a:lnSpc>
                <a:spcPts val="3359"/>
              </a:lnSpc>
              <a:buFont typeface="Arial"/>
              <a:buChar char="•"/>
            </a:pPr>
            <a:r>
              <a:rPr lang="en-US" sz="2400">
                <a:solidFill>
                  <a:srgbClr val="000000"/>
                </a:solidFill>
                <a:latin typeface="Open Sans"/>
                <a:ea typeface="Open Sans"/>
                <a:cs typeface="Open Sans"/>
                <a:sym typeface="Open Sans"/>
              </a:rPr>
              <a:t>Centrado y Espaciado.</a:t>
            </a:r>
          </a:p>
          <a:p>
            <a:pPr algn="l">
              <a:lnSpc>
                <a:spcPts val="3359"/>
              </a:lnSpc>
            </a:pPr>
            <a:endParaRPr lang="en-US" sz="2400">
              <a:solidFill>
                <a:srgbClr val="000000"/>
              </a:solidFill>
              <a:latin typeface="Open Sans"/>
              <a:ea typeface="Open Sans"/>
              <a:cs typeface="Open Sans"/>
              <a:sym typeface="Open Sans"/>
            </a:endParaRPr>
          </a:p>
          <a:p>
            <a:pPr algn="l">
              <a:lnSpc>
                <a:spcPts val="3359"/>
              </a:lnSpc>
            </a:pPr>
            <a:endParaRPr lang="en-US" sz="2400">
              <a:solidFill>
                <a:srgbClr val="000000"/>
              </a:solidFill>
              <a:latin typeface="Open Sans"/>
              <a:ea typeface="Open Sans"/>
              <a:cs typeface="Open Sans"/>
              <a:sym typeface="Open Sans"/>
            </a:endParaRPr>
          </a:p>
        </p:txBody>
      </p:sp>
      <p:sp>
        <p:nvSpPr>
          <p:cNvPr id="8" name="TextBox 8"/>
          <p:cNvSpPr txBox="1"/>
          <p:nvPr/>
        </p:nvSpPr>
        <p:spPr>
          <a:xfrm>
            <a:off x="5370314" y="554037"/>
            <a:ext cx="7547372" cy="854076"/>
          </a:xfrm>
          <a:prstGeom prst="rect">
            <a:avLst/>
          </a:prstGeom>
        </p:spPr>
        <p:txBody>
          <a:bodyPr lIns="0" tIns="0" rIns="0" bIns="0" rtlCol="0" anchor="t">
            <a:spAutoFit/>
          </a:bodyPr>
          <a:lstStyle/>
          <a:p>
            <a:pPr algn="ctr">
              <a:lnSpc>
                <a:spcPts val="6999"/>
              </a:lnSpc>
            </a:pPr>
            <a:r>
              <a:rPr lang="en-US" sz="4999" b="1">
                <a:solidFill>
                  <a:srgbClr val="000000"/>
                </a:solidFill>
                <a:latin typeface="Open Sans Bold"/>
                <a:ea typeface="Open Sans Bold"/>
                <a:cs typeface="Open Sans Bold"/>
                <a:sym typeface="Open Sans Bold"/>
              </a:rPr>
              <a:t>DISEÑO DE LA INTERFAZ</a:t>
            </a:r>
          </a:p>
        </p:txBody>
      </p:sp>
      <p:sp>
        <p:nvSpPr>
          <p:cNvPr id="9" name="TextBox 9"/>
          <p:cNvSpPr txBox="1"/>
          <p:nvPr/>
        </p:nvSpPr>
        <p:spPr>
          <a:xfrm>
            <a:off x="12490446" y="7725178"/>
            <a:ext cx="2929235" cy="297180"/>
          </a:xfrm>
          <a:prstGeom prst="rect">
            <a:avLst/>
          </a:prstGeom>
        </p:spPr>
        <p:txBody>
          <a:bodyPr lIns="0" tIns="0" rIns="0" bIns="0" rtlCol="0" anchor="t">
            <a:spAutoFit/>
          </a:bodyPr>
          <a:lstStyle/>
          <a:p>
            <a:pPr algn="ctr">
              <a:lnSpc>
                <a:spcPts val="2520"/>
              </a:lnSpc>
            </a:pPr>
            <a:r>
              <a:rPr lang="en-US" sz="1800">
                <a:solidFill>
                  <a:srgbClr val="000000"/>
                </a:solidFill>
                <a:latin typeface="Open Sans"/>
                <a:ea typeface="Open Sans"/>
                <a:cs typeface="Open Sans"/>
                <a:sym typeface="Open Sans"/>
              </a:rPr>
              <a:t>Imagen: Elaboración propia</a:t>
            </a:r>
          </a:p>
        </p:txBody>
      </p:sp>
      <p:sp>
        <p:nvSpPr>
          <p:cNvPr id="10" name="Freeform 10"/>
          <p:cNvSpPr/>
          <p:nvPr/>
        </p:nvSpPr>
        <p:spPr>
          <a:xfrm flipH="1">
            <a:off x="13644236" y="7017678"/>
            <a:ext cx="4838892" cy="3941497"/>
          </a:xfrm>
          <a:custGeom>
            <a:avLst/>
            <a:gdLst/>
            <a:ahLst/>
            <a:cxnLst/>
            <a:rect l="l" t="t" r="r" b="b"/>
            <a:pathLst>
              <a:path w="4838892" h="3941497">
                <a:moveTo>
                  <a:pt x="4838891" y="0"/>
                </a:moveTo>
                <a:lnTo>
                  <a:pt x="0" y="0"/>
                </a:lnTo>
                <a:lnTo>
                  <a:pt x="0" y="3941497"/>
                </a:lnTo>
                <a:lnTo>
                  <a:pt x="4838891" y="3941497"/>
                </a:lnTo>
                <a:lnTo>
                  <a:pt x="4838891" y="0"/>
                </a:lnTo>
                <a:close/>
              </a:path>
            </a:pathLst>
          </a:custGeom>
          <a:blipFill>
            <a:blip r:embed="rId3">
              <a:extLst>
                <a:ext uri="{96DAC541-7B7A-43D3-8B79-37D633B846F1}">
                  <asvg:svgBlip xmlns:asvg="http://schemas.microsoft.com/office/drawing/2016/SVG/main" r:embed="rId4"/>
                </a:ext>
              </a:extLst>
            </a:blip>
            <a:stretch>
              <a:fillRect/>
            </a:stretch>
          </a:blipFill>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145" t="-21206" b="-13063"/>
            </a:stretch>
          </a:blipFill>
        </p:spPr>
      </p:sp>
      <p:grpSp>
        <p:nvGrpSpPr>
          <p:cNvPr id="3" name="Group 3"/>
          <p:cNvGrpSpPr/>
          <p:nvPr/>
        </p:nvGrpSpPr>
        <p:grpSpPr>
          <a:xfrm>
            <a:off x="1724489" y="2263409"/>
            <a:ext cx="3594263" cy="1561610"/>
            <a:chOff x="0" y="0"/>
            <a:chExt cx="946637" cy="411288"/>
          </a:xfrm>
        </p:grpSpPr>
        <p:sp>
          <p:nvSpPr>
            <p:cNvPr id="4" name="Freeform 4"/>
            <p:cNvSpPr/>
            <p:nvPr/>
          </p:nvSpPr>
          <p:spPr>
            <a:xfrm>
              <a:off x="0" y="0"/>
              <a:ext cx="946637" cy="411288"/>
            </a:xfrm>
            <a:custGeom>
              <a:avLst/>
              <a:gdLst/>
              <a:ahLst/>
              <a:cxnLst/>
              <a:rect l="l" t="t" r="r" b="b"/>
              <a:pathLst>
                <a:path w="946637" h="411288">
                  <a:moveTo>
                    <a:pt x="0" y="0"/>
                  </a:moveTo>
                  <a:lnTo>
                    <a:pt x="946637" y="0"/>
                  </a:lnTo>
                  <a:lnTo>
                    <a:pt x="946637" y="411288"/>
                  </a:lnTo>
                  <a:lnTo>
                    <a:pt x="0" y="411288"/>
                  </a:lnTo>
                  <a:close/>
                </a:path>
              </a:pathLst>
            </a:custGeom>
            <a:solidFill>
              <a:srgbClr val="FFFEF3"/>
            </a:solidFill>
            <a:ln cap="sq">
              <a:noFill/>
              <a:prstDash val="solid"/>
              <a:miter/>
            </a:ln>
          </p:spPr>
        </p:sp>
        <p:sp>
          <p:nvSpPr>
            <p:cNvPr id="5" name="TextBox 5"/>
            <p:cNvSpPr txBox="1"/>
            <p:nvPr/>
          </p:nvSpPr>
          <p:spPr>
            <a:xfrm>
              <a:off x="0" y="-38100"/>
              <a:ext cx="946637" cy="449388"/>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3147346" y="1889135"/>
            <a:ext cx="748549" cy="748549"/>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E120B"/>
            </a:solidFill>
            <a:ln cap="sq">
              <a:noFill/>
              <a:prstDash val="solid"/>
              <a:miter/>
            </a:ln>
          </p:spPr>
        </p:sp>
        <p:sp>
          <p:nvSpPr>
            <p:cNvPr id="8" name="TextBox 8"/>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9" name="TextBox 9"/>
          <p:cNvSpPr txBox="1"/>
          <p:nvPr/>
        </p:nvSpPr>
        <p:spPr>
          <a:xfrm>
            <a:off x="6081431" y="517959"/>
            <a:ext cx="5910567" cy="928326"/>
          </a:xfrm>
          <a:prstGeom prst="rect">
            <a:avLst/>
          </a:prstGeom>
        </p:spPr>
        <p:txBody>
          <a:bodyPr lIns="0" tIns="0" rIns="0" bIns="0" rtlCol="0" anchor="t">
            <a:spAutoFit/>
          </a:bodyPr>
          <a:lstStyle/>
          <a:p>
            <a:pPr algn="ctr">
              <a:lnSpc>
                <a:spcPts val="7632"/>
              </a:lnSpc>
            </a:pPr>
            <a:r>
              <a:rPr lang="en-US" sz="5451">
                <a:solidFill>
                  <a:srgbClr val="000000"/>
                </a:solidFill>
                <a:latin typeface="Staatliches"/>
                <a:ea typeface="Staatliches"/>
                <a:cs typeface="Staatliches"/>
                <a:sym typeface="Staatliches"/>
              </a:rPr>
              <a:t>CONTENIDOS</a:t>
            </a:r>
          </a:p>
        </p:txBody>
      </p:sp>
      <p:sp>
        <p:nvSpPr>
          <p:cNvPr id="10" name="TextBox 10"/>
          <p:cNvSpPr txBox="1"/>
          <p:nvPr/>
        </p:nvSpPr>
        <p:spPr>
          <a:xfrm>
            <a:off x="1724489" y="2784535"/>
            <a:ext cx="3594263" cy="389183"/>
          </a:xfrm>
          <a:prstGeom prst="rect">
            <a:avLst/>
          </a:prstGeom>
        </p:spPr>
        <p:txBody>
          <a:bodyPr lIns="0" tIns="0" rIns="0" bIns="0" rtlCol="0" anchor="t">
            <a:spAutoFit/>
          </a:bodyPr>
          <a:lstStyle/>
          <a:p>
            <a:pPr algn="ctr">
              <a:lnSpc>
                <a:spcPts val="3223"/>
              </a:lnSpc>
            </a:pPr>
            <a:r>
              <a:rPr lang="en-US" sz="2302">
                <a:solidFill>
                  <a:srgbClr val="000000"/>
                </a:solidFill>
                <a:latin typeface="Open Sans"/>
                <a:ea typeface="Open Sans"/>
                <a:cs typeface="Open Sans"/>
                <a:sym typeface="Open Sans"/>
              </a:rPr>
              <a:t>Introducción</a:t>
            </a:r>
          </a:p>
        </p:txBody>
      </p:sp>
      <p:sp>
        <p:nvSpPr>
          <p:cNvPr id="11" name="TextBox 11"/>
          <p:cNvSpPr txBox="1"/>
          <p:nvPr/>
        </p:nvSpPr>
        <p:spPr>
          <a:xfrm>
            <a:off x="3337313" y="2009197"/>
            <a:ext cx="368616" cy="451275"/>
          </a:xfrm>
          <a:prstGeom prst="rect">
            <a:avLst/>
          </a:prstGeom>
        </p:spPr>
        <p:txBody>
          <a:bodyPr lIns="0" tIns="0" rIns="0" bIns="0" rtlCol="0" anchor="t">
            <a:spAutoFit/>
          </a:bodyPr>
          <a:lstStyle/>
          <a:p>
            <a:pPr algn="ctr">
              <a:lnSpc>
                <a:spcPts val="3640"/>
              </a:lnSpc>
            </a:pPr>
            <a:r>
              <a:rPr lang="en-US" sz="2600">
                <a:solidFill>
                  <a:srgbClr val="FFFFFF"/>
                </a:solidFill>
                <a:latin typeface="Staatliches"/>
                <a:ea typeface="Staatliches"/>
                <a:cs typeface="Staatliches"/>
                <a:sym typeface="Staatliches"/>
              </a:rPr>
              <a:t>1</a:t>
            </a:r>
          </a:p>
        </p:txBody>
      </p:sp>
      <p:grpSp>
        <p:nvGrpSpPr>
          <p:cNvPr id="12" name="Group 12"/>
          <p:cNvGrpSpPr/>
          <p:nvPr/>
        </p:nvGrpSpPr>
        <p:grpSpPr>
          <a:xfrm>
            <a:off x="5427279" y="2282459"/>
            <a:ext cx="3594263" cy="1561610"/>
            <a:chOff x="0" y="0"/>
            <a:chExt cx="946637" cy="411288"/>
          </a:xfrm>
        </p:grpSpPr>
        <p:sp>
          <p:nvSpPr>
            <p:cNvPr id="13" name="Freeform 13"/>
            <p:cNvSpPr/>
            <p:nvPr/>
          </p:nvSpPr>
          <p:spPr>
            <a:xfrm>
              <a:off x="0" y="0"/>
              <a:ext cx="946637" cy="411288"/>
            </a:xfrm>
            <a:custGeom>
              <a:avLst/>
              <a:gdLst/>
              <a:ahLst/>
              <a:cxnLst/>
              <a:rect l="l" t="t" r="r" b="b"/>
              <a:pathLst>
                <a:path w="946637" h="411288">
                  <a:moveTo>
                    <a:pt x="0" y="0"/>
                  </a:moveTo>
                  <a:lnTo>
                    <a:pt x="946637" y="0"/>
                  </a:lnTo>
                  <a:lnTo>
                    <a:pt x="946637" y="411288"/>
                  </a:lnTo>
                  <a:lnTo>
                    <a:pt x="0" y="411288"/>
                  </a:lnTo>
                  <a:close/>
                </a:path>
              </a:pathLst>
            </a:custGeom>
            <a:solidFill>
              <a:srgbClr val="FFFEF3"/>
            </a:solidFill>
            <a:ln cap="sq">
              <a:noFill/>
              <a:prstDash val="solid"/>
              <a:miter/>
            </a:ln>
          </p:spPr>
        </p:sp>
        <p:sp>
          <p:nvSpPr>
            <p:cNvPr id="14" name="TextBox 14"/>
            <p:cNvSpPr txBox="1"/>
            <p:nvPr/>
          </p:nvSpPr>
          <p:spPr>
            <a:xfrm>
              <a:off x="0" y="-38100"/>
              <a:ext cx="946637" cy="449388"/>
            </a:xfrm>
            <a:prstGeom prst="rect">
              <a:avLst/>
            </a:prstGeom>
          </p:spPr>
          <p:txBody>
            <a:bodyPr lIns="50800" tIns="50800" rIns="50800" bIns="50800" rtlCol="0" anchor="ctr"/>
            <a:lstStyle/>
            <a:p>
              <a:pPr algn="ctr">
                <a:lnSpc>
                  <a:spcPts val="2659"/>
                </a:lnSpc>
              </a:pPr>
              <a:endParaRPr/>
            </a:p>
          </p:txBody>
        </p:sp>
      </p:grpSp>
      <p:grpSp>
        <p:nvGrpSpPr>
          <p:cNvPr id="15" name="Group 15"/>
          <p:cNvGrpSpPr/>
          <p:nvPr/>
        </p:nvGrpSpPr>
        <p:grpSpPr>
          <a:xfrm>
            <a:off x="6962920" y="1978706"/>
            <a:ext cx="748549" cy="748549"/>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E120B"/>
            </a:solidFill>
            <a:ln cap="sq">
              <a:noFill/>
              <a:prstDash val="solid"/>
              <a:miter/>
            </a:ln>
          </p:spPr>
        </p:sp>
        <p:sp>
          <p:nvSpPr>
            <p:cNvPr id="17" name="TextBox 17"/>
            <p:cNvSpPr txBox="1"/>
            <p:nvPr/>
          </p:nvSpPr>
          <p:spPr>
            <a:xfrm>
              <a:off x="76200" y="38100"/>
              <a:ext cx="660400" cy="698500"/>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18" name="TextBox 18"/>
          <p:cNvSpPr txBox="1"/>
          <p:nvPr/>
        </p:nvSpPr>
        <p:spPr>
          <a:xfrm>
            <a:off x="7152887" y="2098768"/>
            <a:ext cx="368616" cy="451275"/>
          </a:xfrm>
          <a:prstGeom prst="rect">
            <a:avLst/>
          </a:prstGeom>
        </p:spPr>
        <p:txBody>
          <a:bodyPr lIns="0" tIns="0" rIns="0" bIns="0" rtlCol="0" anchor="t">
            <a:spAutoFit/>
          </a:bodyPr>
          <a:lstStyle/>
          <a:p>
            <a:pPr algn="ctr">
              <a:lnSpc>
                <a:spcPts val="3640"/>
              </a:lnSpc>
            </a:pPr>
            <a:r>
              <a:rPr lang="en-US" sz="2600">
                <a:solidFill>
                  <a:srgbClr val="FFFFFF"/>
                </a:solidFill>
                <a:latin typeface="Staatliches"/>
                <a:ea typeface="Staatliches"/>
                <a:cs typeface="Staatliches"/>
                <a:sym typeface="Staatliches"/>
              </a:rPr>
              <a:t>2</a:t>
            </a:r>
          </a:p>
        </p:txBody>
      </p:sp>
      <p:grpSp>
        <p:nvGrpSpPr>
          <p:cNvPr id="19" name="Group 19"/>
          <p:cNvGrpSpPr/>
          <p:nvPr/>
        </p:nvGrpSpPr>
        <p:grpSpPr>
          <a:xfrm>
            <a:off x="9179762" y="2263409"/>
            <a:ext cx="3594263" cy="1561610"/>
            <a:chOff x="0" y="0"/>
            <a:chExt cx="946637" cy="411288"/>
          </a:xfrm>
        </p:grpSpPr>
        <p:sp>
          <p:nvSpPr>
            <p:cNvPr id="20" name="Freeform 20"/>
            <p:cNvSpPr/>
            <p:nvPr/>
          </p:nvSpPr>
          <p:spPr>
            <a:xfrm>
              <a:off x="0" y="0"/>
              <a:ext cx="946637" cy="411288"/>
            </a:xfrm>
            <a:custGeom>
              <a:avLst/>
              <a:gdLst/>
              <a:ahLst/>
              <a:cxnLst/>
              <a:rect l="l" t="t" r="r" b="b"/>
              <a:pathLst>
                <a:path w="946637" h="411288">
                  <a:moveTo>
                    <a:pt x="0" y="0"/>
                  </a:moveTo>
                  <a:lnTo>
                    <a:pt x="946637" y="0"/>
                  </a:lnTo>
                  <a:lnTo>
                    <a:pt x="946637" y="411288"/>
                  </a:lnTo>
                  <a:lnTo>
                    <a:pt x="0" y="411288"/>
                  </a:lnTo>
                  <a:close/>
                </a:path>
              </a:pathLst>
            </a:custGeom>
            <a:solidFill>
              <a:srgbClr val="FFFEF3"/>
            </a:solidFill>
            <a:ln cap="sq">
              <a:noFill/>
              <a:prstDash val="solid"/>
              <a:miter/>
            </a:ln>
          </p:spPr>
        </p:sp>
        <p:sp>
          <p:nvSpPr>
            <p:cNvPr id="21" name="TextBox 21"/>
            <p:cNvSpPr txBox="1"/>
            <p:nvPr/>
          </p:nvSpPr>
          <p:spPr>
            <a:xfrm>
              <a:off x="0" y="-47625"/>
              <a:ext cx="946637" cy="458913"/>
            </a:xfrm>
            <a:prstGeom prst="rect">
              <a:avLst/>
            </a:prstGeom>
          </p:spPr>
          <p:txBody>
            <a:bodyPr lIns="50800" tIns="50800" rIns="50800" bIns="50800" rtlCol="0" anchor="ctr"/>
            <a:lstStyle/>
            <a:p>
              <a:pPr algn="ctr">
                <a:lnSpc>
                  <a:spcPts val="3219"/>
                </a:lnSpc>
              </a:pPr>
              <a:r>
                <a:rPr lang="en-US" sz="2299">
                  <a:solidFill>
                    <a:srgbClr val="000000"/>
                  </a:solidFill>
                  <a:latin typeface="Open Sans"/>
                  <a:ea typeface="Open Sans"/>
                  <a:cs typeface="Open Sans"/>
                  <a:sym typeface="Open Sans"/>
                </a:rPr>
                <a:t>Justificación </a:t>
              </a:r>
            </a:p>
          </p:txBody>
        </p:sp>
      </p:grpSp>
      <p:grpSp>
        <p:nvGrpSpPr>
          <p:cNvPr id="22" name="Group 22"/>
          <p:cNvGrpSpPr/>
          <p:nvPr/>
        </p:nvGrpSpPr>
        <p:grpSpPr>
          <a:xfrm>
            <a:off x="10602619" y="1889135"/>
            <a:ext cx="748549" cy="748549"/>
            <a:chOff x="0" y="0"/>
            <a:chExt cx="812800" cy="812800"/>
          </a:xfrm>
        </p:grpSpPr>
        <p:sp>
          <p:nvSpPr>
            <p:cNvPr id="23" name="Freeform 2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E120B"/>
            </a:solidFill>
            <a:ln cap="sq">
              <a:noFill/>
              <a:prstDash val="solid"/>
              <a:miter/>
            </a:ln>
          </p:spPr>
        </p:sp>
        <p:sp>
          <p:nvSpPr>
            <p:cNvPr id="24" name="TextBox 24"/>
            <p:cNvSpPr txBox="1"/>
            <p:nvPr/>
          </p:nvSpPr>
          <p:spPr>
            <a:xfrm>
              <a:off x="76200" y="38100"/>
              <a:ext cx="660400" cy="698500"/>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25" name="TextBox 25"/>
          <p:cNvSpPr txBox="1"/>
          <p:nvPr/>
        </p:nvSpPr>
        <p:spPr>
          <a:xfrm>
            <a:off x="5549737" y="2915381"/>
            <a:ext cx="3594263" cy="389183"/>
          </a:xfrm>
          <a:prstGeom prst="rect">
            <a:avLst/>
          </a:prstGeom>
        </p:spPr>
        <p:txBody>
          <a:bodyPr lIns="0" tIns="0" rIns="0" bIns="0" rtlCol="0" anchor="t">
            <a:spAutoFit/>
          </a:bodyPr>
          <a:lstStyle/>
          <a:p>
            <a:pPr algn="ctr">
              <a:lnSpc>
                <a:spcPts val="3223"/>
              </a:lnSpc>
            </a:pPr>
            <a:r>
              <a:rPr lang="en-US" sz="2302">
                <a:solidFill>
                  <a:srgbClr val="000000"/>
                </a:solidFill>
                <a:latin typeface="Open Sans"/>
                <a:ea typeface="Open Sans"/>
                <a:cs typeface="Open Sans"/>
                <a:sym typeface="Open Sans"/>
              </a:rPr>
              <a:t>Objetivo General</a:t>
            </a:r>
          </a:p>
        </p:txBody>
      </p:sp>
      <p:sp>
        <p:nvSpPr>
          <p:cNvPr id="26" name="TextBox 26"/>
          <p:cNvSpPr txBox="1"/>
          <p:nvPr/>
        </p:nvSpPr>
        <p:spPr>
          <a:xfrm>
            <a:off x="10792586" y="2009197"/>
            <a:ext cx="368616" cy="451275"/>
          </a:xfrm>
          <a:prstGeom prst="rect">
            <a:avLst/>
          </a:prstGeom>
        </p:spPr>
        <p:txBody>
          <a:bodyPr lIns="0" tIns="0" rIns="0" bIns="0" rtlCol="0" anchor="t">
            <a:spAutoFit/>
          </a:bodyPr>
          <a:lstStyle/>
          <a:p>
            <a:pPr algn="ctr">
              <a:lnSpc>
                <a:spcPts val="3640"/>
              </a:lnSpc>
            </a:pPr>
            <a:r>
              <a:rPr lang="en-US" sz="2600">
                <a:solidFill>
                  <a:srgbClr val="FFFFFF"/>
                </a:solidFill>
                <a:latin typeface="Staatliches"/>
                <a:ea typeface="Staatliches"/>
                <a:cs typeface="Staatliches"/>
                <a:sym typeface="Staatliches"/>
              </a:rPr>
              <a:t>3</a:t>
            </a:r>
          </a:p>
        </p:txBody>
      </p:sp>
      <p:grpSp>
        <p:nvGrpSpPr>
          <p:cNvPr id="27" name="Group 27"/>
          <p:cNvGrpSpPr/>
          <p:nvPr/>
        </p:nvGrpSpPr>
        <p:grpSpPr>
          <a:xfrm>
            <a:off x="12897724" y="2263409"/>
            <a:ext cx="3594263" cy="1561610"/>
            <a:chOff x="0" y="0"/>
            <a:chExt cx="946637" cy="411288"/>
          </a:xfrm>
        </p:grpSpPr>
        <p:sp>
          <p:nvSpPr>
            <p:cNvPr id="28" name="Freeform 28"/>
            <p:cNvSpPr/>
            <p:nvPr/>
          </p:nvSpPr>
          <p:spPr>
            <a:xfrm>
              <a:off x="0" y="0"/>
              <a:ext cx="946637" cy="411288"/>
            </a:xfrm>
            <a:custGeom>
              <a:avLst/>
              <a:gdLst/>
              <a:ahLst/>
              <a:cxnLst/>
              <a:rect l="l" t="t" r="r" b="b"/>
              <a:pathLst>
                <a:path w="946637" h="411288">
                  <a:moveTo>
                    <a:pt x="0" y="0"/>
                  </a:moveTo>
                  <a:lnTo>
                    <a:pt x="946637" y="0"/>
                  </a:lnTo>
                  <a:lnTo>
                    <a:pt x="946637" y="411288"/>
                  </a:lnTo>
                  <a:lnTo>
                    <a:pt x="0" y="411288"/>
                  </a:lnTo>
                  <a:close/>
                </a:path>
              </a:pathLst>
            </a:custGeom>
            <a:solidFill>
              <a:srgbClr val="FFFEF3"/>
            </a:solidFill>
            <a:ln cap="sq">
              <a:noFill/>
              <a:prstDash val="solid"/>
              <a:miter/>
            </a:ln>
          </p:spPr>
        </p:sp>
        <p:sp>
          <p:nvSpPr>
            <p:cNvPr id="29" name="TextBox 29"/>
            <p:cNvSpPr txBox="1"/>
            <p:nvPr/>
          </p:nvSpPr>
          <p:spPr>
            <a:xfrm>
              <a:off x="0" y="-38100"/>
              <a:ext cx="946637" cy="449388"/>
            </a:xfrm>
            <a:prstGeom prst="rect">
              <a:avLst/>
            </a:prstGeom>
          </p:spPr>
          <p:txBody>
            <a:bodyPr lIns="50800" tIns="50800" rIns="50800" bIns="50800" rtlCol="0" anchor="ctr"/>
            <a:lstStyle/>
            <a:p>
              <a:pPr algn="ctr">
                <a:lnSpc>
                  <a:spcPts val="2659"/>
                </a:lnSpc>
              </a:pPr>
              <a:endParaRPr/>
            </a:p>
          </p:txBody>
        </p:sp>
      </p:grpSp>
      <p:grpSp>
        <p:nvGrpSpPr>
          <p:cNvPr id="30" name="Group 30"/>
          <p:cNvGrpSpPr/>
          <p:nvPr/>
        </p:nvGrpSpPr>
        <p:grpSpPr>
          <a:xfrm>
            <a:off x="14320581" y="1889135"/>
            <a:ext cx="748549" cy="748549"/>
            <a:chOff x="0" y="0"/>
            <a:chExt cx="812800" cy="812800"/>
          </a:xfrm>
        </p:grpSpPr>
        <p:sp>
          <p:nvSpPr>
            <p:cNvPr id="31" name="Freeform 3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E120B"/>
            </a:solidFill>
            <a:ln cap="sq">
              <a:noFill/>
              <a:prstDash val="solid"/>
              <a:miter/>
            </a:ln>
          </p:spPr>
        </p:sp>
        <p:sp>
          <p:nvSpPr>
            <p:cNvPr id="32" name="TextBox 32"/>
            <p:cNvSpPr txBox="1"/>
            <p:nvPr/>
          </p:nvSpPr>
          <p:spPr>
            <a:xfrm>
              <a:off x="76200" y="38100"/>
              <a:ext cx="660400" cy="698500"/>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33" name="TextBox 33"/>
          <p:cNvSpPr txBox="1"/>
          <p:nvPr/>
        </p:nvSpPr>
        <p:spPr>
          <a:xfrm>
            <a:off x="12897724" y="2755289"/>
            <a:ext cx="3594263" cy="389183"/>
          </a:xfrm>
          <a:prstGeom prst="rect">
            <a:avLst/>
          </a:prstGeom>
        </p:spPr>
        <p:txBody>
          <a:bodyPr lIns="0" tIns="0" rIns="0" bIns="0" rtlCol="0" anchor="t">
            <a:spAutoFit/>
          </a:bodyPr>
          <a:lstStyle/>
          <a:p>
            <a:pPr algn="ctr">
              <a:lnSpc>
                <a:spcPts val="3223"/>
              </a:lnSpc>
            </a:pPr>
            <a:r>
              <a:rPr lang="en-US" sz="2302">
                <a:solidFill>
                  <a:srgbClr val="000000"/>
                </a:solidFill>
                <a:latin typeface="Open Sans"/>
                <a:ea typeface="Open Sans"/>
                <a:cs typeface="Open Sans"/>
                <a:sym typeface="Open Sans"/>
              </a:rPr>
              <a:t>Metodología </a:t>
            </a:r>
          </a:p>
        </p:txBody>
      </p:sp>
      <p:sp>
        <p:nvSpPr>
          <p:cNvPr id="34" name="TextBox 34"/>
          <p:cNvSpPr txBox="1"/>
          <p:nvPr/>
        </p:nvSpPr>
        <p:spPr>
          <a:xfrm>
            <a:off x="14510548" y="2009197"/>
            <a:ext cx="368616" cy="451275"/>
          </a:xfrm>
          <a:prstGeom prst="rect">
            <a:avLst/>
          </a:prstGeom>
        </p:spPr>
        <p:txBody>
          <a:bodyPr lIns="0" tIns="0" rIns="0" bIns="0" rtlCol="0" anchor="t">
            <a:spAutoFit/>
          </a:bodyPr>
          <a:lstStyle/>
          <a:p>
            <a:pPr algn="ctr">
              <a:lnSpc>
                <a:spcPts val="3640"/>
              </a:lnSpc>
            </a:pPr>
            <a:r>
              <a:rPr lang="en-US" sz="2600">
                <a:solidFill>
                  <a:srgbClr val="FFFFFF"/>
                </a:solidFill>
                <a:latin typeface="Staatliches"/>
                <a:ea typeface="Staatliches"/>
                <a:cs typeface="Staatliches"/>
                <a:sym typeface="Staatliches"/>
              </a:rPr>
              <a:t>4</a:t>
            </a:r>
          </a:p>
        </p:txBody>
      </p:sp>
      <p:grpSp>
        <p:nvGrpSpPr>
          <p:cNvPr id="35" name="Group 35"/>
          <p:cNvGrpSpPr/>
          <p:nvPr/>
        </p:nvGrpSpPr>
        <p:grpSpPr>
          <a:xfrm>
            <a:off x="1796012" y="4561244"/>
            <a:ext cx="3594263" cy="1561610"/>
            <a:chOff x="0" y="0"/>
            <a:chExt cx="946637" cy="411288"/>
          </a:xfrm>
        </p:grpSpPr>
        <p:sp>
          <p:nvSpPr>
            <p:cNvPr id="36" name="Freeform 36"/>
            <p:cNvSpPr/>
            <p:nvPr/>
          </p:nvSpPr>
          <p:spPr>
            <a:xfrm>
              <a:off x="0" y="0"/>
              <a:ext cx="946637" cy="411288"/>
            </a:xfrm>
            <a:custGeom>
              <a:avLst/>
              <a:gdLst/>
              <a:ahLst/>
              <a:cxnLst/>
              <a:rect l="l" t="t" r="r" b="b"/>
              <a:pathLst>
                <a:path w="946637" h="411288">
                  <a:moveTo>
                    <a:pt x="0" y="0"/>
                  </a:moveTo>
                  <a:lnTo>
                    <a:pt x="946637" y="0"/>
                  </a:lnTo>
                  <a:lnTo>
                    <a:pt x="946637" y="411288"/>
                  </a:lnTo>
                  <a:lnTo>
                    <a:pt x="0" y="411288"/>
                  </a:lnTo>
                  <a:close/>
                </a:path>
              </a:pathLst>
            </a:custGeom>
            <a:solidFill>
              <a:srgbClr val="FFFEF3"/>
            </a:solidFill>
            <a:ln cap="sq">
              <a:noFill/>
              <a:prstDash val="solid"/>
              <a:miter/>
            </a:ln>
          </p:spPr>
        </p:sp>
        <p:sp>
          <p:nvSpPr>
            <p:cNvPr id="37" name="TextBox 37"/>
            <p:cNvSpPr txBox="1"/>
            <p:nvPr/>
          </p:nvSpPr>
          <p:spPr>
            <a:xfrm>
              <a:off x="0" y="-47625"/>
              <a:ext cx="946637" cy="458913"/>
            </a:xfrm>
            <a:prstGeom prst="rect">
              <a:avLst/>
            </a:prstGeom>
          </p:spPr>
          <p:txBody>
            <a:bodyPr lIns="50800" tIns="50800" rIns="50800" bIns="50800" rtlCol="0" anchor="ctr"/>
            <a:lstStyle/>
            <a:p>
              <a:pPr algn="ctr">
                <a:lnSpc>
                  <a:spcPts val="3219"/>
                </a:lnSpc>
              </a:pPr>
              <a:endParaRPr/>
            </a:p>
          </p:txBody>
        </p:sp>
      </p:grpSp>
      <p:grpSp>
        <p:nvGrpSpPr>
          <p:cNvPr id="38" name="Group 38"/>
          <p:cNvGrpSpPr/>
          <p:nvPr/>
        </p:nvGrpSpPr>
        <p:grpSpPr>
          <a:xfrm>
            <a:off x="3218869" y="4186970"/>
            <a:ext cx="748549" cy="748549"/>
            <a:chOff x="0" y="0"/>
            <a:chExt cx="812800" cy="812800"/>
          </a:xfrm>
        </p:grpSpPr>
        <p:sp>
          <p:nvSpPr>
            <p:cNvPr id="39" name="Freeform 3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E120B"/>
            </a:solidFill>
            <a:ln cap="sq">
              <a:noFill/>
              <a:prstDash val="solid"/>
              <a:miter/>
            </a:ln>
          </p:spPr>
        </p:sp>
        <p:sp>
          <p:nvSpPr>
            <p:cNvPr id="40" name="TextBox 40"/>
            <p:cNvSpPr txBox="1"/>
            <p:nvPr/>
          </p:nvSpPr>
          <p:spPr>
            <a:xfrm>
              <a:off x="76200" y="38100"/>
              <a:ext cx="660400" cy="698500"/>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41" name="TextBox 41"/>
          <p:cNvSpPr txBox="1"/>
          <p:nvPr/>
        </p:nvSpPr>
        <p:spPr>
          <a:xfrm>
            <a:off x="3408836" y="4307032"/>
            <a:ext cx="368616" cy="451275"/>
          </a:xfrm>
          <a:prstGeom prst="rect">
            <a:avLst/>
          </a:prstGeom>
        </p:spPr>
        <p:txBody>
          <a:bodyPr lIns="0" tIns="0" rIns="0" bIns="0" rtlCol="0" anchor="t">
            <a:spAutoFit/>
          </a:bodyPr>
          <a:lstStyle/>
          <a:p>
            <a:pPr algn="ctr">
              <a:lnSpc>
                <a:spcPts val="3640"/>
              </a:lnSpc>
            </a:pPr>
            <a:r>
              <a:rPr lang="en-US" sz="2600">
                <a:solidFill>
                  <a:srgbClr val="FFFFFF"/>
                </a:solidFill>
                <a:latin typeface="Staatliches"/>
                <a:ea typeface="Staatliches"/>
                <a:cs typeface="Staatliches"/>
                <a:sym typeface="Staatliches"/>
              </a:rPr>
              <a:t>5</a:t>
            </a:r>
          </a:p>
        </p:txBody>
      </p:sp>
      <p:grpSp>
        <p:nvGrpSpPr>
          <p:cNvPr id="42" name="Group 42"/>
          <p:cNvGrpSpPr/>
          <p:nvPr/>
        </p:nvGrpSpPr>
        <p:grpSpPr>
          <a:xfrm>
            <a:off x="5513975" y="4561244"/>
            <a:ext cx="3594263" cy="1561610"/>
            <a:chOff x="0" y="0"/>
            <a:chExt cx="946637" cy="411288"/>
          </a:xfrm>
        </p:grpSpPr>
        <p:sp>
          <p:nvSpPr>
            <p:cNvPr id="43" name="Freeform 43"/>
            <p:cNvSpPr/>
            <p:nvPr/>
          </p:nvSpPr>
          <p:spPr>
            <a:xfrm>
              <a:off x="0" y="0"/>
              <a:ext cx="946637" cy="411288"/>
            </a:xfrm>
            <a:custGeom>
              <a:avLst/>
              <a:gdLst/>
              <a:ahLst/>
              <a:cxnLst/>
              <a:rect l="l" t="t" r="r" b="b"/>
              <a:pathLst>
                <a:path w="946637" h="411288">
                  <a:moveTo>
                    <a:pt x="0" y="0"/>
                  </a:moveTo>
                  <a:lnTo>
                    <a:pt x="946637" y="0"/>
                  </a:lnTo>
                  <a:lnTo>
                    <a:pt x="946637" y="411288"/>
                  </a:lnTo>
                  <a:lnTo>
                    <a:pt x="0" y="411288"/>
                  </a:lnTo>
                  <a:close/>
                </a:path>
              </a:pathLst>
            </a:custGeom>
            <a:solidFill>
              <a:srgbClr val="FFFEF3"/>
            </a:solidFill>
            <a:ln cap="sq">
              <a:noFill/>
              <a:prstDash val="solid"/>
              <a:miter/>
            </a:ln>
          </p:spPr>
        </p:sp>
        <p:sp>
          <p:nvSpPr>
            <p:cNvPr id="44" name="TextBox 44"/>
            <p:cNvSpPr txBox="1"/>
            <p:nvPr/>
          </p:nvSpPr>
          <p:spPr>
            <a:xfrm>
              <a:off x="0" y="-38100"/>
              <a:ext cx="946637" cy="449388"/>
            </a:xfrm>
            <a:prstGeom prst="rect">
              <a:avLst/>
            </a:prstGeom>
          </p:spPr>
          <p:txBody>
            <a:bodyPr lIns="50800" tIns="50800" rIns="50800" bIns="50800" rtlCol="0" anchor="ctr"/>
            <a:lstStyle/>
            <a:p>
              <a:pPr algn="ctr">
                <a:lnSpc>
                  <a:spcPts val="2659"/>
                </a:lnSpc>
              </a:pPr>
              <a:endParaRPr/>
            </a:p>
          </p:txBody>
        </p:sp>
      </p:grpSp>
      <p:grpSp>
        <p:nvGrpSpPr>
          <p:cNvPr id="45" name="Group 45"/>
          <p:cNvGrpSpPr/>
          <p:nvPr/>
        </p:nvGrpSpPr>
        <p:grpSpPr>
          <a:xfrm>
            <a:off x="6936832" y="4186970"/>
            <a:ext cx="748549" cy="748549"/>
            <a:chOff x="0" y="0"/>
            <a:chExt cx="812800" cy="812800"/>
          </a:xfrm>
        </p:grpSpPr>
        <p:sp>
          <p:nvSpPr>
            <p:cNvPr id="46" name="Freeform 4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E120B"/>
            </a:solidFill>
            <a:ln cap="sq">
              <a:noFill/>
              <a:prstDash val="solid"/>
              <a:miter/>
            </a:ln>
          </p:spPr>
        </p:sp>
        <p:sp>
          <p:nvSpPr>
            <p:cNvPr id="47" name="TextBox 47"/>
            <p:cNvSpPr txBox="1"/>
            <p:nvPr/>
          </p:nvSpPr>
          <p:spPr>
            <a:xfrm>
              <a:off x="76200" y="38100"/>
              <a:ext cx="660400" cy="698500"/>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48" name="TextBox 48"/>
          <p:cNvSpPr txBox="1"/>
          <p:nvPr/>
        </p:nvSpPr>
        <p:spPr>
          <a:xfrm>
            <a:off x="5533197" y="5053160"/>
            <a:ext cx="3594263" cy="389255"/>
          </a:xfrm>
          <a:prstGeom prst="rect">
            <a:avLst/>
          </a:prstGeom>
        </p:spPr>
        <p:txBody>
          <a:bodyPr lIns="0" tIns="0" rIns="0" bIns="0" rtlCol="0" anchor="t">
            <a:spAutoFit/>
          </a:bodyPr>
          <a:lstStyle/>
          <a:p>
            <a:pPr algn="ctr">
              <a:lnSpc>
                <a:spcPts val="3220"/>
              </a:lnSpc>
            </a:pPr>
            <a:r>
              <a:rPr lang="en-US" sz="2300">
                <a:solidFill>
                  <a:srgbClr val="000000"/>
                </a:solidFill>
                <a:latin typeface="Open Sans"/>
                <a:ea typeface="Open Sans"/>
                <a:cs typeface="Open Sans"/>
                <a:sym typeface="Open Sans"/>
              </a:rPr>
              <a:t>Diseño del teclado</a:t>
            </a:r>
          </a:p>
        </p:txBody>
      </p:sp>
      <p:sp>
        <p:nvSpPr>
          <p:cNvPr id="49" name="TextBox 49"/>
          <p:cNvSpPr txBox="1"/>
          <p:nvPr/>
        </p:nvSpPr>
        <p:spPr>
          <a:xfrm>
            <a:off x="7126799" y="4307032"/>
            <a:ext cx="368616" cy="451275"/>
          </a:xfrm>
          <a:prstGeom prst="rect">
            <a:avLst/>
          </a:prstGeom>
        </p:spPr>
        <p:txBody>
          <a:bodyPr lIns="0" tIns="0" rIns="0" bIns="0" rtlCol="0" anchor="t">
            <a:spAutoFit/>
          </a:bodyPr>
          <a:lstStyle/>
          <a:p>
            <a:pPr algn="ctr">
              <a:lnSpc>
                <a:spcPts val="3640"/>
              </a:lnSpc>
            </a:pPr>
            <a:r>
              <a:rPr lang="en-US" sz="2600">
                <a:solidFill>
                  <a:srgbClr val="FFFFFF"/>
                </a:solidFill>
                <a:latin typeface="Staatliches"/>
                <a:ea typeface="Staatliches"/>
                <a:cs typeface="Staatliches"/>
                <a:sym typeface="Staatliches"/>
              </a:rPr>
              <a:t>6</a:t>
            </a:r>
          </a:p>
        </p:txBody>
      </p:sp>
      <p:grpSp>
        <p:nvGrpSpPr>
          <p:cNvPr id="50" name="Group 50"/>
          <p:cNvGrpSpPr/>
          <p:nvPr/>
        </p:nvGrpSpPr>
        <p:grpSpPr>
          <a:xfrm>
            <a:off x="9251285" y="4561244"/>
            <a:ext cx="3594263" cy="1561610"/>
            <a:chOff x="0" y="0"/>
            <a:chExt cx="946637" cy="411288"/>
          </a:xfrm>
        </p:grpSpPr>
        <p:sp>
          <p:nvSpPr>
            <p:cNvPr id="51" name="Freeform 51"/>
            <p:cNvSpPr/>
            <p:nvPr/>
          </p:nvSpPr>
          <p:spPr>
            <a:xfrm>
              <a:off x="0" y="0"/>
              <a:ext cx="946637" cy="411288"/>
            </a:xfrm>
            <a:custGeom>
              <a:avLst/>
              <a:gdLst/>
              <a:ahLst/>
              <a:cxnLst/>
              <a:rect l="l" t="t" r="r" b="b"/>
              <a:pathLst>
                <a:path w="946637" h="411288">
                  <a:moveTo>
                    <a:pt x="0" y="0"/>
                  </a:moveTo>
                  <a:lnTo>
                    <a:pt x="946637" y="0"/>
                  </a:lnTo>
                  <a:lnTo>
                    <a:pt x="946637" y="411288"/>
                  </a:lnTo>
                  <a:lnTo>
                    <a:pt x="0" y="411288"/>
                  </a:lnTo>
                  <a:close/>
                </a:path>
              </a:pathLst>
            </a:custGeom>
            <a:solidFill>
              <a:srgbClr val="FFFEF3"/>
            </a:solidFill>
            <a:ln cap="sq">
              <a:noFill/>
              <a:prstDash val="solid"/>
              <a:miter/>
            </a:ln>
          </p:spPr>
        </p:sp>
        <p:sp>
          <p:nvSpPr>
            <p:cNvPr id="52" name="TextBox 52"/>
            <p:cNvSpPr txBox="1"/>
            <p:nvPr/>
          </p:nvSpPr>
          <p:spPr>
            <a:xfrm>
              <a:off x="0" y="-47625"/>
              <a:ext cx="946637" cy="458913"/>
            </a:xfrm>
            <a:prstGeom prst="rect">
              <a:avLst/>
            </a:prstGeom>
          </p:spPr>
          <p:txBody>
            <a:bodyPr lIns="50800" tIns="50800" rIns="50800" bIns="50800" rtlCol="0" anchor="ctr"/>
            <a:lstStyle/>
            <a:p>
              <a:pPr algn="ctr">
                <a:lnSpc>
                  <a:spcPts val="3219"/>
                </a:lnSpc>
              </a:pPr>
              <a:r>
                <a:rPr lang="en-US" sz="2299">
                  <a:solidFill>
                    <a:srgbClr val="000000"/>
                  </a:solidFill>
                  <a:latin typeface="Open Sans"/>
                  <a:ea typeface="Open Sans"/>
                  <a:cs typeface="Open Sans"/>
                  <a:sym typeface="Open Sans"/>
                </a:rPr>
                <a:t>Desarrollo del teclado</a:t>
              </a:r>
            </a:p>
          </p:txBody>
        </p:sp>
      </p:grpSp>
      <p:grpSp>
        <p:nvGrpSpPr>
          <p:cNvPr id="53" name="Group 53"/>
          <p:cNvGrpSpPr/>
          <p:nvPr/>
        </p:nvGrpSpPr>
        <p:grpSpPr>
          <a:xfrm>
            <a:off x="10674142" y="4186970"/>
            <a:ext cx="748549" cy="748549"/>
            <a:chOff x="0" y="0"/>
            <a:chExt cx="812800" cy="812800"/>
          </a:xfrm>
        </p:grpSpPr>
        <p:sp>
          <p:nvSpPr>
            <p:cNvPr id="54" name="Freeform 5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E120B"/>
            </a:solidFill>
            <a:ln cap="sq">
              <a:noFill/>
              <a:prstDash val="solid"/>
              <a:miter/>
            </a:ln>
          </p:spPr>
        </p:sp>
        <p:sp>
          <p:nvSpPr>
            <p:cNvPr id="55" name="TextBox 55"/>
            <p:cNvSpPr txBox="1"/>
            <p:nvPr/>
          </p:nvSpPr>
          <p:spPr>
            <a:xfrm>
              <a:off x="76200" y="38100"/>
              <a:ext cx="660400" cy="698500"/>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56" name="TextBox 56"/>
          <p:cNvSpPr txBox="1"/>
          <p:nvPr/>
        </p:nvSpPr>
        <p:spPr>
          <a:xfrm>
            <a:off x="1796012" y="5078394"/>
            <a:ext cx="3594263" cy="389255"/>
          </a:xfrm>
          <a:prstGeom prst="rect">
            <a:avLst/>
          </a:prstGeom>
        </p:spPr>
        <p:txBody>
          <a:bodyPr lIns="0" tIns="0" rIns="0" bIns="0" rtlCol="0" anchor="t">
            <a:spAutoFit/>
          </a:bodyPr>
          <a:lstStyle/>
          <a:p>
            <a:pPr algn="ctr">
              <a:lnSpc>
                <a:spcPts val="3220"/>
              </a:lnSpc>
            </a:pPr>
            <a:r>
              <a:rPr lang="en-US" sz="2300">
                <a:solidFill>
                  <a:srgbClr val="000000"/>
                </a:solidFill>
                <a:latin typeface="Open Sans"/>
                <a:ea typeface="Open Sans"/>
                <a:cs typeface="Open Sans"/>
                <a:sym typeface="Open Sans"/>
              </a:rPr>
              <a:t>Antecedentes</a:t>
            </a:r>
          </a:p>
        </p:txBody>
      </p:sp>
      <p:sp>
        <p:nvSpPr>
          <p:cNvPr id="57" name="TextBox 57"/>
          <p:cNvSpPr txBox="1"/>
          <p:nvPr/>
        </p:nvSpPr>
        <p:spPr>
          <a:xfrm>
            <a:off x="10864109" y="4307032"/>
            <a:ext cx="368616" cy="451275"/>
          </a:xfrm>
          <a:prstGeom prst="rect">
            <a:avLst/>
          </a:prstGeom>
        </p:spPr>
        <p:txBody>
          <a:bodyPr lIns="0" tIns="0" rIns="0" bIns="0" rtlCol="0" anchor="t">
            <a:spAutoFit/>
          </a:bodyPr>
          <a:lstStyle/>
          <a:p>
            <a:pPr algn="ctr">
              <a:lnSpc>
                <a:spcPts val="3640"/>
              </a:lnSpc>
            </a:pPr>
            <a:r>
              <a:rPr lang="en-US" sz="2600">
                <a:solidFill>
                  <a:srgbClr val="FFFFFF"/>
                </a:solidFill>
                <a:latin typeface="Staatliches"/>
                <a:ea typeface="Staatliches"/>
                <a:cs typeface="Staatliches"/>
                <a:sym typeface="Staatliches"/>
              </a:rPr>
              <a:t>7</a:t>
            </a:r>
          </a:p>
        </p:txBody>
      </p:sp>
      <p:grpSp>
        <p:nvGrpSpPr>
          <p:cNvPr id="58" name="Group 58"/>
          <p:cNvGrpSpPr/>
          <p:nvPr/>
        </p:nvGrpSpPr>
        <p:grpSpPr>
          <a:xfrm>
            <a:off x="12969248" y="4561244"/>
            <a:ext cx="3594263" cy="1561610"/>
            <a:chOff x="0" y="0"/>
            <a:chExt cx="946637" cy="411288"/>
          </a:xfrm>
        </p:grpSpPr>
        <p:sp>
          <p:nvSpPr>
            <p:cNvPr id="59" name="Freeform 59"/>
            <p:cNvSpPr/>
            <p:nvPr/>
          </p:nvSpPr>
          <p:spPr>
            <a:xfrm>
              <a:off x="0" y="0"/>
              <a:ext cx="946637" cy="411288"/>
            </a:xfrm>
            <a:custGeom>
              <a:avLst/>
              <a:gdLst/>
              <a:ahLst/>
              <a:cxnLst/>
              <a:rect l="l" t="t" r="r" b="b"/>
              <a:pathLst>
                <a:path w="946637" h="411288">
                  <a:moveTo>
                    <a:pt x="0" y="0"/>
                  </a:moveTo>
                  <a:lnTo>
                    <a:pt x="946637" y="0"/>
                  </a:lnTo>
                  <a:lnTo>
                    <a:pt x="946637" y="411288"/>
                  </a:lnTo>
                  <a:lnTo>
                    <a:pt x="0" y="411288"/>
                  </a:lnTo>
                  <a:close/>
                </a:path>
              </a:pathLst>
            </a:custGeom>
            <a:solidFill>
              <a:srgbClr val="FFFEF3"/>
            </a:solidFill>
            <a:ln cap="sq">
              <a:noFill/>
              <a:prstDash val="solid"/>
              <a:miter/>
            </a:ln>
          </p:spPr>
        </p:sp>
        <p:sp>
          <p:nvSpPr>
            <p:cNvPr id="60" name="TextBox 60"/>
            <p:cNvSpPr txBox="1"/>
            <p:nvPr/>
          </p:nvSpPr>
          <p:spPr>
            <a:xfrm>
              <a:off x="0" y="-47625"/>
              <a:ext cx="946637" cy="458913"/>
            </a:xfrm>
            <a:prstGeom prst="rect">
              <a:avLst/>
            </a:prstGeom>
          </p:spPr>
          <p:txBody>
            <a:bodyPr lIns="50800" tIns="50800" rIns="50800" bIns="50800" rtlCol="0" anchor="ctr"/>
            <a:lstStyle/>
            <a:p>
              <a:pPr algn="ctr">
                <a:lnSpc>
                  <a:spcPts val="3219"/>
                </a:lnSpc>
              </a:pPr>
              <a:r>
                <a:rPr lang="en-US" sz="2299">
                  <a:solidFill>
                    <a:srgbClr val="000000"/>
                  </a:solidFill>
                  <a:latin typeface="Open Sans"/>
                  <a:ea typeface="Open Sans"/>
                  <a:cs typeface="Open Sans"/>
                  <a:sym typeface="Open Sans"/>
                </a:rPr>
                <a:t>Funcionamiento del teclado</a:t>
              </a:r>
            </a:p>
          </p:txBody>
        </p:sp>
      </p:grpSp>
      <p:grpSp>
        <p:nvGrpSpPr>
          <p:cNvPr id="61" name="Group 61"/>
          <p:cNvGrpSpPr/>
          <p:nvPr/>
        </p:nvGrpSpPr>
        <p:grpSpPr>
          <a:xfrm>
            <a:off x="14392105" y="4186970"/>
            <a:ext cx="748549" cy="748549"/>
            <a:chOff x="0" y="0"/>
            <a:chExt cx="812800" cy="812800"/>
          </a:xfrm>
        </p:grpSpPr>
        <p:sp>
          <p:nvSpPr>
            <p:cNvPr id="62" name="Freeform 6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E120B"/>
            </a:solidFill>
            <a:ln cap="sq">
              <a:noFill/>
              <a:prstDash val="solid"/>
              <a:miter/>
            </a:ln>
          </p:spPr>
        </p:sp>
        <p:sp>
          <p:nvSpPr>
            <p:cNvPr id="63" name="TextBox 63"/>
            <p:cNvSpPr txBox="1"/>
            <p:nvPr/>
          </p:nvSpPr>
          <p:spPr>
            <a:xfrm>
              <a:off x="76200" y="38100"/>
              <a:ext cx="660400" cy="698500"/>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64" name="TextBox 64"/>
          <p:cNvSpPr txBox="1"/>
          <p:nvPr/>
        </p:nvSpPr>
        <p:spPr>
          <a:xfrm>
            <a:off x="14582072" y="4307032"/>
            <a:ext cx="368616" cy="451275"/>
          </a:xfrm>
          <a:prstGeom prst="rect">
            <a:avLst/>
          </a:prstGeom>
        </p:spPr>
        <p:txBody>
          <a:bodyPr lIns="0" tIns="0" rIns="0" bIns="0" rtlCol="0" anchor="t">
            <a:spAutoFit/>
          </a:bodyPr>
          <a:lstStyle/>
          <a:p>
            <a:pPr algn="ctr">
              <a:lnSpc>
                <a:spcPts val="3640"/>
              </a:lnSpc>
            </a:pPr>
            <a:r>
              <a:rPr lang="en-US" sz="2600">
                <a:solidFill>
                  <a:srgbClr val="FFFFFF"/>
                </a:solidFill>
                <a:latin typeface="Staatliches"/>
                <a:ea typeface="Staatliches"/>
                <a:cs typeface="Staatliches"/>
                <a:sym typeface="Staatliches"/>
              </a:rPr>
              <a:t>8</a:t>
            </a:r>
          </a:p>
        </p:txBody>
      </p:sp>
      <p:grpSp>
        <p:nvGrpSpPr>
          <p:cNvPr id="65" name="Group 65"/>
          <p:cNvGrpSpPr/>
          <p:nvPr/>
        </p:nvGrpSpPr>
        <p:grpSpPr>
          <a:xfrm>
            <a:off x="9303461" y="6864830"/>
            <a:ext cx="3594263" cy="1561610"/>
            <a:chOff x="0" y="0"/>
            <a:chExt cx="946637" cy="411288"/>
          </a:xfrm>
        </p:grpSpPr>
        <p:sp>
          <p:nvSpPr>
            <p:cNvPr id="66" name="Freeform 66"/>
            <p:cNvSpPr/>
            <p:nvPr/>
          </p:nvSpPr>
          <p:spPr>
            <a:xfrm>
              <a:off x="0" y="0"/>
              <a:ext cx="946637" cy="411288"/>
            </a:xfrm>
            <a:custGeom>
              <a:avLst/>
              <a:gdLst/>
              <a:ahLst/>
              <a:cxnLst/>
              <a:rect l="l" t="t" r="r" b="b"/>
              <a:pathLst>
                <a:path w="946637" h="411288">
                  <a:moveTo>
                    <a:pt x="0" y="0"/>
                  </a:moveTo>
                  <a:lnTo>
                    <a:pt x="946637" y="0"/>
                  </a:lnTo>
                  <a:lnTo>
                    <a:pt x="946637" y="411288"/>
                  </a:lnTo>
                  <a:lnTo>
                    <a:pt x="0" y="411288"/>
                  </a:lnTo>
                  <a:close/>
                </a:path>
              </a:pathLst>
            </a:custGeom>
            <a:solidFill>
              <a:srgbClr val="FFFEF3"/>
            </a:solidFill>
            <a:ln cap="sq">
              <a:noFill/>
              <a:prstDash val="solid"/>
              <a:miter/>
            </a:ln>
          </p:spPr>
        </p:sp>
        <p:sp>
          <p:nvSpPr>
            <p:cNvPr id="67" name="TextBox 67"/>
            <p:cNvSpPr txBox="1"/>
            <p:nvPr/>
          </p:nvSpPr>
          <p:spPr>
            <a:xfrm>
              <a:off x="0" y="-38100"/>
              <a:ext cx="946637" cy="449388"/>
            </a:xfrm>
            <a:prstGeom prst="rect">
              <a:avLst/>
            </a:prstGeom>
          </p:spPr>
          <p:txBody>
            <a:bodyPr lIns="50800" tIns="50800" rIns="50800" bIns="50800" rtlCol="0" anchor="ctr"/>
            <a:lstStyle/>
            <a:p>
              <a:pPr algn="ctr">
                <a:lnSpc>
                  <a:spcPts val="2659"/>
                </a:lnSpc>
              </a:pPr>
              <a:endParaRPr/>
            </a:p>
          </p:txBody>
        </p:sp>
      </p:grpSp>
      <p:grpSp>
        <p:nvGrpSpPr>
          <p:cNvPr id="68" name="Group 68"/>
          <p:cNvGrpSpPr/>
          <p:nvPr/>
        </p:nvGrpSpPr>
        <p:grpSpPr>
          <a:xfrm>
            <a:off x="10869365" y="6561005"/>
            <a:ext cx="748549" cy="748549"/>
            <a:chOff x="0" y="0"/>
            <a:chExt cx="812800" cy="812800"/>
          </a:xfrm>
        </p:grpSpPr>
        <p:sp>
          <p:nvSpPr>
            <p:cNvPr id="69" name="Freeform 6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E120B"/>
            </a:solidFill>
            <a:ln cap="sq">
              <a:noFill/>
              <a:prstDash val="solid"/>
              <a:miter/>
            </a:ln>
          </p:spPr>
        </p:sp>
        <p:sp>
          <p:nvSpPr>
            <p:cNvPr id="70" name="TextBox 70"/>
            <p:cNvSpPr txBox="1"/>
            <p:nvPr/>
          </p:nvSpPr>
          <p:spPr>
            <a:xfrm>
              <a:off x="76200" y="38100"/>
              <a:ext cx="660400" cy="698500"/>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71" name="TextBox 71"/>
          <p:cNvSpPr txBox="1"/>
          <p:nvPr/>
        </p:nvSpPr>
        <p:spPr>
          <a:xfrm>
            <a:off x="11059332" y="6681067"/>
            <a:ext cx="368616" cy="451275"/>
          </a:xfrm>
          <a:prstGeom prst="rect">
            <a:avLst/>
          </a:prstGeom>
        </p:spPr>
        <p:txBody>
          <a:bodyPr lIns="0" tIns="0" rIns="0" bIns="0" rtlCol="0" anchor="t">
            <a:spAutoFit/>
          </a:bodyPr>
          <a:lstStyle/>
          <a:p>
            <a:pPr algn="ctr">
              <a:lnSpc>
                <a:spcPts val="3640"/>
              </a:lnSpc>
            </a:pPr>
            <a:r>
              <a:rPr lang="en-US" sz="2600">
                <a:solidFill>
                  <a:srgbClr val="FFFFFF"/>
                </a:solidFill>
                <a:latin typeface="Staatliches"/>
                <a:ea typeface="Staatliches"/>
                <a:cs typeface="Staatliches"/>
                <a:sym typeface="Staatliches"/>
              </a:rPr>
              <a:t>11</a:t>
            </a:r>
          </a:p>
        </p:txBody>
      </p:sp>
      <p:grpSp>
        <p:nvGrpSpPr>
          <p:cNvPr id="72" name="Group 72"/>
          <p:cNvGrpSpPr/>
          <p:nvPr/>
        </p:nvGrpSpPr>
        <p:grpSpPr>
          <a:xfrm>
            <a:off x="13082032" y="6842586"/>
            <a:ext cx="3594263" cy="1561610"/>
            <a:chOff x="0" y="0"/>
            <a:chExt cx="946637" cy="411288"/>
          </a:xfrm>
        </p:grpSpPr>
        <p:sp>
          <p:nvSpPr>
            <p:cNvPr id="73" name="Freeform 73"/>
            <p:cNvSpPr/>
            <p:nvPr/>
          </p:nvSpPr>
          <p:spPr>
            <a:xfrm>
              <a:off x="0" y="0"/>
              <a:ext cx="946637" cy="411288"/>
            </a:xfrm>
            <a:custGeom>
              <a:avLst/>
              <a:gdLst/>
              <a:ahLst/>
              <a:cxnLst/>
              <a:rect l="l" t="t" r="r" b="b"/>
              <a:pathLst>
                <a:path w="946637" h="411288">
                  <a:moveTo>
                    <a:pt x="0" y="0"/>
                  </a:moveTo>
                  <a:lnTo>
                    <a:pt x="946637" y="0"/>
                  </a:lnTo>
                  <a:lnTo>
                    <a:pt x="946637" y="411288"/>
                  </a:lnTo>
                  <a:lnTo>
                    <a:pt x="0" y="411288"/>
                  </a:lnTo>
                  <a:close/>
                </a:path>
              </a:pathLst>
            </a:custGeom>
            <a:solidFill>
              <a:srgbClr val="FFFEF3"/>
            </a:solidFill>
            <a:ln cap="sq">
              <a:noFill/>
              <a:prstDash val="solid"/>
              <a:miter/>
            </a:ln>
          </p:spPr>
        </p:sp>
        <p:sp>
          <p:nvSpPr>
            <p:cNvPr id="74" name="TextBox 74"/>
            <p:cNvSpPr txBox="1"/>
            <p:nvPr/>
          </p:nvSpPr>
          <p:spPr>
            <a:xfrm>
              <a:off x="0" y="-38100"/>
              <a:ext cx="946637" cy="449388"/>
            </a:xfrm>
            <a:prstGeom prst="rect">
              <a:avLst/>
            </a:prstGeom>
          </p:spPr>
          <p:txBody>
            <a:bodyPr lIns="50800" tIns="50800" rIns="50800" bIns="50800" rtlCol="0" anchor="ctr"/>
            <a:lstStyle/>
            <a:p>
              <a:pPr algn="ctr">
                <a:lnSpc>
                  <a:spcPts val="2659"/>
                </a:lnSpc>
              </a:pPr>
              <a:endParaRPr/>
            </a:p>
          </p:txBody>
        </p:sp>
      </p:grpSp>
      <p:grpSp>
        <p:nvGrpSpPr>
          <p:cNvPr id="75" name="Group 75"/>
          <p:cNvGrpSpPr/>
          <p:nvPr/>
        </p:nvGrpSpPr>
        <p:grpSpPr>
          <a:xfrm>
            <a:off x="14628589" y="6538761"/>
            <a:ext cx="748549" cy="748549"/>
            <a:chOff x="0" y="0"/>
            <a:chExt cx="812800" cy="812800"/>
          </a:xfrm>
        </p:grpSpPr>
        <p:sp>
          <p:nvSpPr>
            <p:cNvPr id="76" name="Freeform 7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E120B"/>
            </a:solidFill>
            <a:ln cap="sq">
              <a:noFill/>
              <a:prstDash val="solid"/>
              <a:miter/>
            </a:ln>
          </p:spPr>
        </p:sp>
        <p:sp>
          <p:nvSpPr>
            <p:cNvPr id="77" name="TextBox 77"/>
            <p:cNvSpPr txBox="1"/>
            <p:nvPr/>
          </p:nvSpPr>
          <p:spPr>
            <a:xfrm>
              <a:off x="76200" y="38100"/>
              <a:ext cx="660400" cy="698500"/>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78" name="TextBox 78"/>
          <p:cNvSpPr txBox="1"/>
          <p:nvPr/>
        </p:nvSpPr>
        <p:spPr>
          <a:xfrm>
            <a:off x="13397706" y="7404952"/>
            <a:ext cx="3229662" cy="389255"/>
          </a:xfrm>
          <a:prstGeom prst="rect">
            <a:avLst/>
          </a:prstGeom>
        </p:spPr>
        <p:txBody>
          <a:bodyPr lIns="0" tIns="0" rIns="0" bIns="0" rtlCol="0" anchor="t">
            <a:spAutoFit/>
          </a:bodyPr>
          <a:lstStyle/>
          <a:p>
            <a:pPr algn="ctr">
              <a:lnSpc>
                <a:spcPts val="3220"/>
              </a:lnSpc>
            </a:pPr>
            <a:r>
              <a:rPr lang="en-US" sz="2300">
                <a:solidFill>
                  <a:srgbClr val="000000"/>
                </a:solidFill>
                <a:latin typeface="Open Sans"/>
                <a:ea typeface="Open Sans"/>
                <a:cs typeface="Open Sans"/>
                <a:sym typeface="Open Sans"/>
              </a:rPr>
              <a:t>Preguntas</a:t>
            </a:r>
          </a:p>
        </p:txBody>
      </p:sp>
      <p:sp>
        <p:nvSpPr>
          <p:cNvPr id="79" name="TextBox 79"/>
          <p:cNvSpPr txBox="1"/>
          <p:nvPr/>
        </p:nvSpPr>
        <p:spPr>
          <a:xfrm>
            <a:off x="14707009" y="6677873"/>
            <a:ext cx="558582" cy="451275"/>
          </a:xfrm>
          <a:prstGeom prst="rect">
            <a:avLst/>
          </a:prstGeom>
        </p:spPr>
        <p:txBody>
          <a:bodyPr lIns="0" tIns="0" rIns="0" bIns="0" rtlCol="0" anchor="t">
            <a:spAutoFit/>
          </a:bodyPr>
          <a:lstStyle/>
          <a:p>
            <a:pPr algn="ctr">
              <a:lnSpc>
                <a:spcPts val="3640"/>
              </a:lnSpc>
            </a:pPr>
            <a:r>
              <a:rPr lang="en-US" sz="2600">
                <a:solidFill>
                  <a:srgbClr val="FFFFFF"/>
                </a:solidFill>
                <a:latin typeface="Staatliches"/>
                <a:ea typeface="Staatliches"/>
                <a:cs typeface="Staatliches"/>
                <a:sym typeface="Staatliches"/>
              </a:rPr>
              <a:t>12</a:t>
            </a:r>
          </a:p>
        </p:txBody>
      </p:sp>
      <p:sp>
        <p:nvSpPr>
          <p:cNvPr id="80" name="Freeform 80"/>
          <p:cNvSpPr/>
          <p:nvPr/>
        </p:nvSpPr>
        <p:spPr>
          <a:xfrm rot="-5399999">
            <a:off x="15767638" y="5331332"/>
            <a:ext cx="5462160" cy="4449177"/>
          </a:xfrm>
          <a:custGeom>
            <a:avLst/>
            <a:gdLst/>
            <a:ahLst/>
            <a:cxnLst/>
            <a:rect l="l" t="t" r="r" b="b"/>
            <a:pathLst>
              <a:path w="5462160" h="4449177">
                <a:moveTo>
                  <a:pt x="0" y="0"/>
                </a:moveTo>
                <a:lnTo>
                  <a:pt x="5462160" y="0"/>
                </a:lnTo>
                <a:lnTo>
                  <a:pt x="5462160" y="4449177"/>
                </a:lnTo>
                <a:lnTo>
                  <a:pt x="0" y="444917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81" name="Freeform 81"/>
          <p:cNvSpPr/>
          <p:nvPr/>
        </p:nvSpPr>
        <p:spPr>
          <a:xfrm rot="5989078">
            <a:off x="-2019309" y="-405863"/>
            <a:ext cx="5327195" cy="4339243"/>
          </a:xfrm>
          <a:custGeom>
            <a:avLst/>
            <a:gdLst/>
            <a:ahLst/>
            <a:cxnLst/>
            <a:rect l="l" t="t" r="r" b="b"/>
            <a:pathLst>
              <a:path w="5327195" h="4339243">
                <a:moveTo>
                  <a:pt x="0" y="0"/>
                </a:moveTo>
                <a:lnTo>
                  <a:pt x="5327195" y="0"/>
                </a:lnTo>
                <a:lnTo>
                  <a:pt x="5327195" y="4339243"/>
                </a:lnTo>
                <a:lnTo>
                  <a:pt x="0" y="433924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82" name="Freeform 82"/>
          <p:cNvSpPr/>
          <p:nvPr/>
        </p:nvSpPr>
        <p:spPr>
          <a:xfrm>
            <a:off x="173766" y="8594655"/>
            <a:ext cx="3419378" cy="1454661"/>
          </a:xfrm>
          <a:custGeom>
            <a:avLst/>
            <a:gdLst/>
            <a:ahLst/>
            <a:cxnLst/>
            <a:rect l="l" t="t" r="r" b="b"/>
            <a:pathLst>
              <a:path w="3419378" h="1454661">
                <a:moveTo>
                  <a:pt x="0" y="0"/>
                </a:moveTo>
                <a:lnTo>
                  <a:pt x="3419378" y="0"/>
                </a:lnTo>
                <a:lnTo>
                  <a:pt x="3419378" y="1454660"/>
                </a:lnTo>
                <a:lnTo>
                  <a:pt x="0" y="1454660"/>
                </a:lnTo>
                <a:lnTo>
                  <a:pt x="0" y="0"/>
                </a:lnTo>
                <a:close/>
              </a:path>
            </a:pathLst>
          </a:custGeom>
          <a:blipFill>
            <a:blip r:embed="rId5"/>
            <a:stretch>
              <a:fillRect/>
            </a:stretch>
          </a:blipFill>
        </p:spPr>
      </p:sp>
      <p:sp>
        <p:nvSpPr>
          <p:cNvPr id="83" name="TextBox 83"/>
          <p:cNvSpPr txBox="1"/>
          <p:nvPr/>
        </p:nvSpPr>
        <p:spPr>
          <a:xfrm>
            <a:off x="9617127" y="7423854"/>
            <a:ext cx="3229662" cy="389255"/>
          </a:xfrm>
          <a:prstGeom prst="rect">
            <a:avLst/>
          </a:prstGeom>
        </p:spPr>
        <p:txBody>
          <a:bodyPr lIns="0" tIns="0" rIns="0" bIns="0" rtlCol="0" anchor="t">
            <a:spAutoFit/>
          </a:bodyPr>
          <a:lstStyle/>
          <a:p>
            <a:pPr algn="ctr">
              <a:lnSpc>
                <a:spcPts val="3220"/>
              </a:lnSpc>
            </a:pPr>
            <a:r>
              <a:rPr lang="en-US" sz="2300">
                <a:solidFill>
                  <a:srgbClr val="000000"/>
                </a:solidFill>
                <a:latin typeface="Open Sans"/>
                <a:ea typeface="Open Sans"/>
                <a:cs typeface="Open Sans"/>
                <a:sym typeface="Open Sans"/>
              </a:rPr>
              <a:t> Conclusiones</a:t>
            </a:r>
          </a:p>
        </p:txBody>
      </p:sp>
      <p:grpSp>
        <p:nvGrpSpPr>
          <p:cNvPr id="84" name="Group 84"/>
          <p:cNvGrpSpPr/>
          <p:nvPr/>
        </p:nvGrpSpPr>
        <p:grpSpPr>
          <a:xfrm>
            <a:off x="1776837" y="6849236"/>
            <a:ext cx="3594263" cy="1561610"/>
            <a:chOff x="0" y="0"/>
            <a:chExt cx="946637" cy="411288"/>
          </a:xfrm>
        </p:grpSpPr>
        <p:sp>
          <p:nvSpPr>
            <p:cNvPr id="85" name="Freeform 85"/>
            <p:cNvSpPr/>
            <p:nvPr/>
          </p:nvSpPr>
          <p:spPr>
            <a:xfrm>
              <a:off x="0" y="0"/>
              <a:ext cx="946637" cy="411288"/>
            </a:xfrm>
            <a:custGeom>
              <a:avLst/>
              <a:gdLst/>
              <a:ahLst/>
              <a:cxnLst/>
              <a:rect l="l" t="t" r="r" b="b"/>
              <a:pathLst>
                <a:path w="946637" h="411288">
                  <a:moveTo>
                    <a:pt x="0" y="0"/>
                  </a:moveTo>
                  <a:lnTo>
                    <a:pt x="946637" y="0"/>
                  </a:lnTo>
                  <a:lnTo>
                    <a:pt x="946637" y="411288"/>
                  </a:lnTo>
                  <a:lnTo>
                    <a:pt x="0" y="411288"/>
                  </a:lnTo>
                  <a:close/>
                </a:path>
              </a:pathLst>
            </a:custGeom>
            <a:solidFill>
              <a:srgbClr val="FFFEF3"/>
            </a:solidFill>
            <a:ln cap="sq">
              <a:noFill/>
              <a:prstDash val="solid"/>
              <a:miter/>
            </a:ln>
          </p:spPr>
        </p:sp>
        <p:sp>
          <p:nvSpPr>
            <p:cNvPr id="86" name="TextBox 86"/>
            <p:cNvSpPr txBox="1"/>
            <p:nvPr/>
          </p:nvSpPr>
          <p:spPr>
            <a:xfrm>
              <a:off x="0" y="-47625"/>
              <a:ext cx="946637" cy="458913"/>
            </a:xfrm>
            <a:prstGeom prst="rect">
              <a:avLst/>
            </a:prstGeom>
          </p:spPr>
          <p:txBody>
            <a:bodyPr lIns="50800" tIns="50800" rIns="50800" bIns="50800" rtlCol="0" anchor="ctr"/>
            <a:lstStyle/>
            <a:p>
              <a:pPr algn="ctr">
                <a:lnSpc>
                  <a:spcPts val="3219"/>
                </a:lnSpc>
              </a:pPr>
              <a:r>
                <a:rPr lang="en-US" sz="2299">
                  <a:solidFill>
                    <a:srgbClr val="000000"/>
                  </a:solidFill>
                  <a:latin typeface="Open Sans"/>
                  <a:ea typeface="Open Sans"/>
                  <a:cs typeface="Open Sans"/>
                  <a:sym typeface="Open Sans"/>
                </a:rPr>
                <a:t>Limitaciones </a:t>
              </a:r>
            </a:p>
          </p:txBody>
        </p:sp>
      </p:grpSp>
      <p:grpSp>
        <p:nvGrpSpPr>
          <p:cNvPr id="87" name="Group 87"/>
          <p:cNvGrpSpPr/>
          <p:nvPr/>
        </p:nvGrpSpPr>
        <p:grpSpPr>
          <a:xfrm>
            <a:off x="3199694" y="6474961"/>
            <a:ext cx="748549" cy="748549"/>
            <a:chOff x="0" y="0"/>
            <a:chExt cx="812800" cy="812800"/>
          </a:xfrm>
        </p:grpSpPr>
        <p:sp>
          <p:nvSpPr>
            <p:cNvPr id="88" name="Freeform 8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E120B"/>
            </a:solidFill>
            <a:ln cap="sq">
              <a:noFill/>
              <a:prstDash val="solid"/>
              <a:miter/>
            </a:ln>
          </p:spPr>
        </p:sp>
        <p:sp>
          <p:nvSpPr>
            <p:cNvPr id="89" name="TextBox 89"/>
            <p:cNvSpPr txBox="1"/>
            <p:nvPr/>
          </p:nvSpPr>
          <p:spPr>
            <a:xfrm>
              <a:off x="76200" y="38100"/>
              <a:ext cx="660400" cy="698500"/>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90" name="TextBox 90"/>
          <p:cNvSpPr txBox="1"/>
          <p:nvPr/>
        </p:nvSpPr>
        <p:spPr>
          <a:xfrm>
            <a:off x="3389661" y="6595023"/>
            <a:ext cx="368616" cy="451275"/>
          </a:xfrm>
          <a:prstGeom prst="rect">
            <a:avLst/>
          </a:prstGeom>
        </p:spPr>
        <p:txBody>
          <a:bodyPr lIns="0" tIns="0" rIns="0" bIns="0" rtlCol="0" anchor="t">
            <a:spAutoFit/>
          </a:bodyPr>
          <a:lstStyle/>
          <a:p>
            <a:pPr algn="ctr">
              <a:lnSpc>
                <a:spcPts val="3640"/>
              </a:lnSpc>
            </a:pPr>
            <a:r>
              <a:rPr lang="en-US" sz="2600">
                <a:solidFill>
                  <a:srgbClr val="FFFFFF"/>
                </a:solidFill>
                <a:latin typeface="Staatliches"/>
                <a:ea typeface="Staatliches"/>
                <a:cs typeface="Staatliches"/>
                <a:sym typeface="Staatliches"/>
              </a:rPr>
              <a:t>9</a:t>
            </a:r>
          </a:p>
        </p:txBody>
      </p:sp>
      <p:grpSp>
        <p:nvGrpSpPr>
          <p:cNvPr id="91" name="Group 91"/>
          <p:cNvGrpSpPr/>
          <p:nvPr/>
        </p:nvGrpSpPr>
        <p:grpSpPr>
          <a:xfrm>
            <a:off x="5549737" y="6849236"/>
            <a:ext cx="3594263" cy="1561610"/>
            <a:chOff x="0" y="0"/>
            <a:chExt cx="946637" cy="411288"/>
          </a:xfrm>
        </p:grpSpPr>
        <p:sp>
          <p:nvSpPr>
            <p:cNvPr id="92" name="Freeform 92"/>
            <p:cNvSpPr/>
            <p:nvPr/>
          </p:nvSpPr>
          <p:spPr>
            <a:xfrm>
              <a:off x="0" y="0"/>
              <a:ext cx="946637" cy="411288"/>
            </a:xfrm>
            <a:custGeom>
              <a:avLst/>
              <a:gdLst/>
              <a:ahLst/>
              <a:cxnLst/>
              <a:rect l="l" t="t" r="r" b="b"/>
              <a:pathLst>
                <a:path w="946637" h="411288">
                  <a:moveTo>
                    <a:pt x="0" y="0"/>
                  </a:moveTo>
                  <a:lnTo>
                    <a:pt x="946637" y="0"/>
                  </a:lnTo>
                  <a:lnTo>
                    <a:pt x="946637" y="411288"/>
                  </a:lnTo>
                  <a:lnTo>
                    <a:pt x="0" y="411288"/>
                  </a:lnTo>
                  <a:close/>
                </a:path>
              </a:pathLst>
            </a:custGeom>
            <a:solidFill>
              <a:srgbClr val="FFFEF3"/>
            </a:solidFill>
            <a:ln cap="sq">
              <a:noFill/>
              <a:prstDash val="solid"/>
              <a:miter/>
            </a:ln>
          </p:spPr>
        </p:sp>
        <p:sp>
          <p:nvSpPr>
            <p:cNvPr id="93" name="TextBox 93"/>
            <p:cNvSpPr txBox="1"/>
            <p:nvPr/>
          </p:nvSpPr>
          <p:spPr>
            <a:xfrm>
              <a:off x="0" y="-47625"/>
              <a:ext cx="946637" cy="458913"/>
            </a:xfrm>
            <a:prstGeom prst="rect">
              <a:avLst/>
            </a:prstGeom>
          </p:spPr>
          <p:txBody>
            <a:bodyPr lIns="50800" tIns="50800" rIns="50800" bIns="50800" rtlCol="0" anchor="ctr"/>
            <a:lstStyle/>
            <a:p>
              <a:pPr algn="ctr">
                <a:lnSpc>
                  <a:spcPts val="3219"/>
                </a:lnSpc>
              </a:pPr>
              <a:r>
                <a:rPr lang="en-US" sz="2299">
                  <a:solidFill>
                    <a:srgbClr val="000000"/>
                  </a:solidFill>
                  <a:latin typeface="Open Sans"/>
                  <a:ea typeface="Open Sans"/>
                  <a:cs typeface="Open Sans"/>
                  <a:sym typeface="Open Sans"/>
                </a:rPr>
                <a:t>Trabajos futuros</a:t>
              </a:r>
            </a:p>
          </p:txBody>
        </p:sp>
      </p:grpSp>
      <p:grpSp>
        <p:nvGrpSpPr>
          <p:cNvPr id="94" name="Group 94"/>
          <p:cNvGrpSpPr/>
          <p:nvPr/>
        </p:nvGrpSpPr>
        <p:grpSpPr>
          <a:xfrm>
            <a:off x="6972594" y="6474961"/>
            <a:ext cx="748549" cy="748549"/>
            <a:chOff x="0" y="0"/>
            <a:chExt cx="812800" cy="812800"/>
          </a:xfrm>
        </p:grpSpPr>
        <p:sp>
          <p:nvSpPr>
            <p:cNvPr id="95" name="Freeform 9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E120B"/>
            </a:solidFill>
            <a:ln cap="sq">
              <a:noFill/>
              <a:prstDash val="solid"/>
              <a:miter/>
            </a:ln>
          </p:spPr>
        </p:sp>
        <p:sp>
          <p:nvSpPr>
            <p:cNvPr id="96" name="TextBox 96"/>
            <p:cNvSpPr txBox="1"/>
            <p:nvPr/>
          </p:nvSpPr>
          <p:spPr>
            <a:xfrm>
              <a:off x="76200" y="38100"/>
              <a:ext cx="660400" cy="698500"/>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97" name="TextBox 97"/>
          <p:cNvSpPr txBox="1"/>
          <p:nvPr/>
        </p:nvSpPr>
        <p:spPr>
          <a:xfrm>
            <a:off x="7162561" y="6595023"/>
            <a:ext cx="368616" cy="451275"/>
          </a:xfrm>
          <a:prstGeom prst="rect">
            <a:avLst/>
          </a:prstGeom>
        </p:spPr>
        <p:txBody>
          <a:bodyPr lIns="0" tIns="0" rIns="0" bIns="0" rtlCol="0" anchor="t">
            <a:spAutoFit/>
          </a:bodyPr>
          <a:lstStyle/>
          <a:p>
            <a:pPr algn="ctr">
              <a:lnSpc>
                <a:spcPts val="3640"/>
              </a:lnSpc>
            </a:pPr>
            <a:r>
              <a:rPr lang="en-US" sz="2600">
                <a:solidFill>
                  <a:srgbClr val="FFFFFF"/>
                </a:solidFill>
                <a:latin typeface="Staatliches"/>
                <a:ea typeface="Staatliches"/>
                <a:cs typeface="Staatliches"/>
                <a:sym typeface="Staatliches"/>
              </a:rPr>
              <a:t>10</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145" t="-21206" b="-13063"/>
            </a:stretch>
          </a:blipFill>
        </p:spPr>
      </p:sp>
      <p:sp>
        <p:nvSpPr>
          <p:cNvPr id="3" name="TextBox 3"/>
          <p:cNvSpPr txBox="1"/>
          <p:nvPr/>
        </p:nvSpPr>
        <p:spPr>
          <a:xfrm>
            <a:off x="3795568" y="222872"/>
            <a:ext cx="10696863" cy="928326"/>
          </a:xfrm>
          <a:prstGeom prst="rect">
            <a:avLst/>
          </a:prstGeom>
        </p:spPr>
        <p:txBody>
          <a:bodyPr lIns="0" tIns="0" rIns="0" bIns="0" rtlCol="0" anchor="t">
            <a:spAutoFit/>
          </a:bodyPr>
          <a:lstStyle/>
          <a:p>
            <a:pPr algn="ctr">
              <a:lnSpc>
                <a:spcPts val="7632"/>
              </a:lnSpc>
            </a:pPr>
            <a:r>
              <a:rPr lang="en-US" sz="5451">
                <a:solidFill>
                  <a:srgbClr val="000000"/>
                </a:solidFill>
                <a:latin typeface="Staatliches"/>
                <a:ea typeface="Staatliches"/>
                <a:cs typeface="Staatliches"/>
                <a:sym typeface="Staatliches"/>
              </a:rPr>
              <a:t>DIAGRAMA DE FLUJO</a:t>
            </a:r>
          </a:p>
        </p:txBody>
      </p:sp>
      <p:sp>
        <p:nvSpPr>
          <p:cNvPr id="4" name="Freeform 4"/>
          <p:cNvSpPr/>
          <p:nvPr/>
        </p:nvSpPr>
        <p:spPr>
          <a:xfrm rot="-10800000" flipH="1">
            <a:off x="-721887" y="-1073391"/>
            <a:ext cx="5462160" cy="4449177"/>
          </a:xfrm>
          <a:custGeom>
            <a:avLst/>
            <a:gdLst/>
            <a:ahLst/>
            <a:cxnLst/>
            <a:rect l="l" t="t" r="r" b="b"/>
            <a:pathLst>
              <a:path w="5462160" h="4449177">
                <a:moveTo>
                  <a:pt x="5462160" y="0"/>
                </a:moveTo>
                <a:lnTo>
                  <a:pt x="0" y="0"/>
                </a:lnTo>
                <a:lnTo>
                  <a:pt x="0" y="4449178"/>
                </a:lnTo>
                <a:lnTo>
                  <a:pt x="5462160" y="4449178"/>
                </a:lnTo>
                <a:lnTo>
                  <a:pt x="546216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rot="-5400000">
            <a:off x="14865372" y="5946230"/>
            <a:ext cx="5462160" cy="4449177"/>
          </a:xfrm>
          <a:custGeom>
            <a:avLst/>
            <a:gdLst/>
            <a:ahLst/>
            <a:cxnLst/>
            <a:rect l="l" t="t" r="r" b="b"/>
            <a:pathLst>
              <a:path w="5462160" h="4449177">
                <a:moveTo>
                  <a:pt x="0" y="0"/>
                </a:moveTo>
                <a:lnTo>
                  <a:pt x="5462160" y="0"/>
                </a:lnTo>
                <a:lnTo>
                  <a:pt x="5462160" y="4449177"/>
                </a:lnTo>
                <a:lnTo>
                  <a:pt x="0" y="444917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Freeform 6"/>
          <p:cNvSpPr/>
          <p:nvPr/>
        </p:nvSpPr>
        <p:spPr>
          <a:xfrm>
            <a:off x="8671026" y="1253693"/>
            <a:ext cx="5490315" cy="8731937"/>
          </a:xfrm>
          <a:custGeom>
            <a:avLst/>
            <a:gdLst/>
            <a:ahLst/>
            <a:cxnLst/>
            <a:rect l="l" t="t" r="r" b="b"/>
            <a:pathLst>
              <a:path w="5490315" h="8731937">
                <a:moveTo>
                  <a:pt x="0" y="0"/>
                </a:moveTo>
                <a:lnTo>
                  <a:pt x="5490315" y="0"/>
                </a:lnTo>
                <a:lnTo>
                  <a:pt x="5490315" y="8731937"/>
                </a:lnTo>
                <a:lnTo>
                  <a:pt x="0" y="8731937"/>
                </a:lnTo>
                <a:lnTo>
                  <a:pt x="0" y="0"/>
                </a:lnTo>
                <a:close/>
              </a:path>
            </a:pathLst>
          </a:custGeom>
          <a:blipFill>
            <a:blip r:embed="rId5"/>
            <a:stretch>
              <a:fillRect/>
            </a:stretch>
          </a:blipFill>
        </p:spPr>
      </p:sp>
      <p:sp>
        <p:nvSpPr>
          <p:cNvPr id="7" name="Freeform 7"/>
          <p:cNvSpPr/>
          <p:nvPr/>
        </p:nvSpPr>
        <p:spPr>
          <a:xfrm>
            <a:off x="376190" y="8530970"/>
            <a:ext cx="3419378" cy="1454661"/>
          </a:xfrm>
          <a:custGeom>
            <a:avLst/>
            <a:gdLst/>
            <a:ahLst/>
            <a:cxnLst/>
            <a:rect l="l" t="t" r="r" b="b"/>
            <a:pathLst>
              <a:path w="3419378" h="1454661">
                <a:moveTo>
                  <a:pt x="0" y="0"/>
                </a:moveTo>
                <a:lnTo>
                  <a:pt x="3419378" y="0"/>
                </a:lnTo>
                <a:lnTo>
                  <a:pt x="3419378" y="1454660"/>
                </a:lnTo>
                <a:lnTo>
                  <a:pt x="0" y="1454660"/>
                </a:lnTo>
                <a:lnTo>
                  <a:pt x="0" y="0"/>
                </a:lnTo>
                <a:close/>
              </a:path>
            </a:pathLst>
          </a:custGeom>
          <a:blipFill>
            <a:blip r:embed="rId6"/>
            <a:stretch>
              <a:fillRect/>
            </a:stretch>
          </a:blipFill>
        </p:spPr>
      </p:sp>
      <p:sp>
        <p:nvSpPr>
          <p:cNvPr id="8" name="TextBox 8"/>
          <p:cNvSpPr txBox="1"/>
          <p:nvPr/>
        </p:nvSpPr>
        <p:spPr>
          <a:xfrm>
            <a:off x="1438698" y="2893060"/>
            <a:ext cx="6022653" cy="4443730"/>
          </a:xfrm>
          <a:prstGeom prst="rect">
            <a:avLst/>
          </a:prstGeom>
        </p:spPr>
        <p:txBody>
          <a:bodyPr lIns="0" tIns="0" rIns="0" bIns="0" rtlCol="0" anchor="t">
            <a:spAutoFit/>
          </a:bodyPr>
          <a:lstStyle/>
          <a:p>
            <a:pPr algn="just">
              <a:lnSpc>
                <a:spcPts val="3919"/>
              </a:lnSpc>
            </a:pPr>
            <a:r>
              <a:rPr lang="en-US" sz="2799">
                <a:solidFill>
                  <a:srgbClr val="000000"/>
                </a:solidFill>
                <a:latin typeface="Open Sans"/>
                <a:ea typeface="Open Sans"/>
                <a:cs typeface="Open Sans"/>
                <a:sym typeface="Open Sans"/>
              </a:rPr>
              <a:t>Este diagrama de flujo detalla los diferentes pasos y decisiones en el procesamiento de las entradas del teclado, desde que el usuario presiona una tecla hasta que el texto se actualiza en el área de texto. Este diagrama ayuda a visualizar la lógica detrás del manejo de eventos y teclas.</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145" t="-21206" b="-13063"/>
            </a:stretch>
          </a:blipFill>
        </p:spPr>
      </p:sp>
      <p:grpSp>
        <p:nvGrpSpPr>
          <p:cNvPr id="3" name="Group 3"/>
          <p:cNvGrpSpPr/>
          <p:nvPr/>
        </p:nvGrpSpPr>
        <p:grpSpPr>
          <a:xfrm>
            <a:off x="-2194739" y="-205975"/>
            <a:ext cx="9974731" cy="10831387"/>
            <a:chOff x="0" y="0"/>
            <a:chExt cx="1545347" cy="1678065"/>
          </a:xfrm>
        </p:grpSpPr>
        <p:sp>
          <p:nvSpPr>
            <p:cNvPr id="4" name="Freeform 4"/>
            <p:cNvSpPr/>
            <p:nvPr/>
          </p:nvSpPr>
          <p:spPr>
            <a:xfrm>
              <a:off x="0" y="0"/>
              <a:ext cx="1545347" cy="1678065"/>
            </a:xfrm>
            <a:custGeom>
              <a:avLst/>
              <a:gdLst/>
              <a:ahLst/>
              <a:cxnLst/>
              <a:rect l="l" t="t" r="r" b="b"/>
              <a:pathLst>
                <a:path w="1545347" h="1678065">
                  <a:moveTo>
                    <a:pt x="0" y="0"/>
                  </a:moveTo>
                  <a:lnTo>
                    <a:pt x="1545347" y="0"/>
                  </a:lnTo>
                  <a:lnTo>
                    <a:pt x="1545347" y="1678065"/>
                  </a:lnTo>
                  <a:lnTo>
                    <a:pt x="0" y="1678065"/>
                  </a:lnTo>
                  <a:close/>
                </a:path>
              </a:pathLst>
            </a:custGeom>
            <a:blipFill>
              <a:blip r:embed="rId3"/>
              <a:stretch>
                <a:fillRect r="-62831"/>
              </a:stretch>
            </a:blipFill>
          </p:spPr>
        </p:sp>
      </p:grpSp>
      <p:sp>
        <p:nvSpPr>
          <p:cNvPr id="5" name="Freeform 5"/>
          <p:cNvSpPr/>
          <p:nvPr/>
        </p:nvSpPr>
        <p:spPr>
          <a:xfrm rot="-6693572" flipH="1">
            <a:off x="14528220" y="-372338"/>
            <a:ext cx="5462160" cy="4449177"/>
          </a:xfrm>
          <a:custGeom>
            <a:avLst/>
            <a:gdLst/>
            <a:ahLst/>
            <a:cxnLst/>
            <a:rect l="l" t="t" r="r" b="b"/>
            <a:pathLst>
              <a:path w="5462160" h="4449177">
                <a:moveTo>
                  <a:pt x="5462160" y="0"/>
                </a:moveTo>
                <a:lnTo>
                  <a:pt x="0" y="0"/>
                </a:lnTo>
                <a:lnTo>
                  <a:pt x="0" y="4449178"/>
                </a:lnTo>
                <a:lnTo>
                  <a:pt x="5462160" y="4449178"/>
                </a:lnTo>
                <a:lnTo>
                  <a:pt x="546216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a:off x="14572801" y="8530970"/>
            <a:ext cx="3419378" cy="1454661"/>
          </a:xfrm>
          <a:custGeom>
            <a:avLst/>
            <a:gdLst/>
            <a:ahLst/>
            <a:cxnLst/>
            <a:rect l="l" t="t" r="r" b="b"/>
            <a:pathLst>
              <a:path w="3419378" h="1454661">
                <a:moveTo>
                  <a:pt x="0" y="0"/>
                </a:moveTo>
                <a:lnTo>
                  <a:pt x="3419379" y="0"/>
                </a:lnTo>
                <a:lnTo>
                  <a:pt x="3419379" y="1454660"/>
                </a:lnTo>
                <a:lnTo>
                  <a:pt x="0" y="1454660"/>
                </a:lnTo>
                <a:lnTo>
                  <a:pt x="0" y="0"/>
                </a:lnTo>
                <a:close/>
              </a:path>
            </a:pathLst>
          </a:custGeom>
          <a:blipFill>
            <a:blip r:embed="rId6"/>
            <a:stretch>
              <a:fillRect/>
            </a:stretch>
          </a:blipFill>
        </p:spPr>
      </p:sp>
      <p:sp>
        <p:nvSpPr>
          <p:cNvPr id="7" name="TextBox 7"/>
          <p:cNvSpPr txBox="1"/>
          <p:nvPr/>
        </p:nvSpPr>
        <p:spPr>
          <a:xfrm>
            <a:off x="8720238" y="3573711"/>
            <a:ext cx="7893722" cy="4011724"/>
          </a:xfrm>
          <a:prstGeom prst="rect">
            <a:avLst/>
          </a:prstGeom>
        </p:spPr>
        <p:txBody>
          <a:bodyPr lIns="0" tIns="0" rIns="0" bIns="0" rtlCol="0" anchor="t">
            <a:spAutoFit/>
          </a:bodyPr>
          <a:lstStyle/>
          <a:p>
            <a:pPr algn="just">
              <a:lnSpc>
                <a:spcPts val="3581"/>
              </a:lnSpc>
              <a:spcBef>
                <a:spcPct val="0"/>
              </a:spcBef>
            </a:pPr>
            <a:r>
              <a:rPr lang="en-US" sz="2558">
                <a:solidFill>
                  <a:srgbClr val="000000"/>
                </a:solidFill>
                <a:latin typeface="Open Sans"/>
                <a:ea typeface="Open Sans"/>
                <a:cs typeface="Open Sans"/>
                <a:sym typeface="Open Sans"/>
              </a:rPr>
              <a:t>El desarrollo del teclado en pantalla se llevó a cabo en varias etapas. Se comenzó con la implementación de un teclado básico en Python usando Tkinter, seguido de la integración de imágenes que representan las letras y símbolos de la LSC. El código fue diseñado para manejar las teclas especiales como "capslock", "backspace" y "enter", permitiendo una interacción fluida y natural con el usuario.</a:t>
            </a:r>
          </a:p>
        </p:txBody>
      </p:sp>
      <p:sp>
        <p:nvSpPr>
          <p:cNvPr id="8" name="TextBox 8"/>
          <p:cNvSpPr txBox="1"/>
          <p:nvPr/>
        </p:nvSpPr>
        <p:spPr>
          <a:xfrm>
            <a:off x="8599192" y="1747476"/>
            <a:ext cx="8014767" cy="928326"/>
          </a:xfrm>
          <a:prstGeom prst="rect">
            <a:avLst/>
          </a:prstGeom>
        </p:spPr>
        <p:txBody>
          <a:bodyPr lIns="0" tIns="0" rIns="0" bIns="0" rtlCol="0" anchor="t">
            <a:spAutoFit/>
          </a:bodyPr>
          <a:lstStyle/>
          <a:p>
            <a:pPr algn="ctr">
              <a:lnSpc>
                <a:spcPts val="7632"/>
              </a:lnSpc>
            </a:pPr>
            <a:r>
              <a:rPr lang="en-US" sz="5451">
                <a:solidFill>
                  <a:srgbClr val="000000"/>
                </a:solidFill>
                <a:latin typeface="Staatliches"/>
                <a:ea typeface="Staatliches"/>
                <a:cs typeface="Staatliches"/>
                <a:sym typeface="Staatliches"/>
              </a:rPr>
              <a:t>DESARROLLO DEL TECLADO</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145" t="-21206" b="-13063"/>
            </a:stretch>
          </a:blipFill>
        </p:spPr>
      </p:sp>
      <p:sp>
        <p:nvSpPr>
          <p:cNvPr id="3" name="Freeform 3"/>
          <p:cNvSpPr/>
          <p:nvPr/>
        </p:nvSpPr>
        <p:spPr>
          <a:xfrm rot="6309962">
            <a:off x="-1658090" y="-325150"/>
            <a:ext cx="4068559" cy="3314026"/>
          </a:xfrm>
          <a:custGeom>
            <a:avLst/>
            <a:gdLst/>
            <a:ahLst/>
            <a:cxnLst/>
            <a:rect l="l" t="t" r="r" b="b"/>
            <a:pathLst>
              <a:path w="4068559" h="3314026">
                <a:moveTo>
                  <a:pt x="0" y="0"/>
                </a:moveTo>
                <a:lnTo>
                  <a:pt x="4068559" y="0"/>
                </a:lnTo>
                <a:lnTo>
                  <a:pt x="4068559" y="3314026"/>
                </a:lnTo>
                <a:lnTo>
                  <a:pt x="0" y="331402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4693272" y="8662211"/>
            <a:ext cx="3419378" cy="1454661"/>
          </a:xfrm>
          <a:custGeom>
            <a:avLst/>
            <a:gdLst/>
            <a:ahLst/>
            <a:cxnLst/>
            <a:rect l="l" t="t" r="r" b="b"/>
            <a:pathLst>
              <a:path w="3419378" h="1454661">
                <a:moveTo>
                  <a:pt x="0" y="0"/>
                </a:moveTo>
                <a:lnTo>
                  <a:pt x="3419378" y="0"/>
                </a:lnTo>
                <a:lnTo>
                  <a:pt x="3419378" y="1454660"/>
                </a:lnTo>
                <a:lnTo>
                  <a:pt x="0" y="1454660"/>
                </a:lnTo>
                <a:lnTo>
                  <a:pt x="0" y="0"/>
                </a:lnTo>
                <a:close/>
              </a:path>
            </a:pathLst>
          </a:custGeom>
          <a:blipFill>
            <a:blip r:embed="rId5"/>
            <a:stretch>
              <a:fillRect/>
            </a:stretch>
          </a:blipFill>
        </p:spPr>
      </p:sp>
      <p:sp>
        <p:nvSpPr>
          <p:cNvPr id="5" name="TextBox 5"/>
          <p:cNvSpPr txBox="1"/>
          <p:nvPr/>
        </p:nvSpPr>
        <p:spPr>
          <a:xfrm>
            <a:off x="3795568" y="604225"/>
            <a:ext cx="10696863" cy="763225"/>
          </a:xfrm>
          <a:prstGeom prst="rect">
            <a:avLst/>
          </a:prstGeom>
        </p:spPr>
        <p:txBody>
          <a:bodyPr lIns="0" tIns="0" rIns="0" bIns="0" rtlCol="0" anchor="t">
            <a:spAutoFit/>
          </a:bodyPr>
          <a:lstStyle/>
          <a:p>
            <a:pPr algn="ctr">
              <a:lnSpc>
                <a:spcPts val="6232"/>
              </a:lnSpc>
            </a:pPr>
            <a:r>
              <a:rPr lang="en-US" sz="4451">
                <a:solidFill>
                  <a:srgbClr val="000000"/>
                </a:solidFill>
                <a:latin typeface="Staatliches"/>
                <a:ea typeface="Staatliches"/>
                <a:cs typeface="Staatliches"/>
                <a:sym typeface="Staatliches"/>
              </a:rPr>
              <a:t>ESTRUCTURA GENERAL DEL CODIGO</a:t>
            </a:r>
          </a:p>
        </p:txBody>
      </p:sp>
      <p:sp>
        <p:nvSpPr>
          <p:cNvPr id="6" name="TextBox 6"/>
          <p:cNvSpPr txBox="1"/>
          <p:nvPr/>
        </p:nvSpPr>
        <p:spPr>
          <a:xfrm>
            <a:off x="4222517" y="1562235"/>
            <a:ext cx="10269914" cy="3060699"/>
          </a:xfrm>
          <a:prstGeom prst="rect">
            <a:avLst/>
          </a:prstGeom>
        </p:spPr>
        <p:txBody>
          <a:bodyPr lIns="0" tIns="0" rIns="0" bIns="0" rtlCol="0" anchor="t">
            <a:spAutoFit/>
          </a:bodyPr>
          <a:lstStyle/>
          <a:p>
            <a:pPr algn="l">
              <a:lnSpc>
                <a:spcPts val="3500"/>
              </a:lnSpc>
            </a:pPr>
            <a:r>
              <a:rPr lang="en-US" sz="2500" b="1">
                <a:solidFill>
                  <a:srgbClr val="000000"/>
                </a:solidFill>
                <a:latin typeface="Open Sans Bold"/>
                <a:ea typeface="Open Sans Bold"/>
                <a:cs typeface="Open Sans Bold"/>
                <a:sym typeface="Open Sans Bold"/>
              </a:rPr>
              <a:t>Componentes Principales: </a:t>
            </a:r>
            <a:r>
              <a:rPr lang="en-US" sz="2500">
                <a:solidFill>
                  <a:srgbClr val="000000"/>
                </a:solidFill>
                <a:latin typeface="Open Sans"/>
                <a:ea typeface="Open Sans"/>
                <a:cs typeface="Open Sans"/>
                <a:sym typeface="Open Sans"/>
              </a:rPr>
              <a:t>El código se divide en varias partes:</a:t>
            </a:r>
          </a:p>
          <a:p>
            <a:pPr marL="539754" lvl="1" indent="-269877" algn="l">
              <a:lnSpc>
                <a:spcPts val="3500"/>
              </a:lnSpc>
              <a:buFont typeface="Arial"/>
              <a:buChar char="•"/>
            </a:pPr>
            <a:r>
              <a:rPr lang="en-US" sz="2500">
                <a:solidFill>
                  <a:srgbClr val="000000"/>
                </a:solidFill>
                <a:latin typeface="Open Sans"/>
                <a:ea typeface="Open Sans"/>
                <a:cs typeface="Open Sans"/>
                <a:sym typeface="Open Sans"/>
              </a:rPr>
              <a:t> </a:t>
            </a:r>
            <a:r>
              <a:rPr lang="en-US" sz="2500" b="1">
                <a:solidFill>
                  <a:srgbClr val="000000"/>
                </a:solidFill>
                <a:latin typeface="Open Sans Bold"/>
                <a:ea typeface="Open Sans Bold"/>
                <a:cs typeface="Open Sans Bold"/>
                <a:sym typeface="Open Sans Bold"/>
              </a:rPr>
              <a:t>Manejo de Recursos:</a:t>
            </a:r>
            <a:r>
              <a:rPr lang="en-US" sz="2500" i="1">
                <a:solidFill>
                  <a:srgbClr val="000000"/>
                </a:solidFill>
                <a:latin typeface="Open Sans Italics"/>
                <a:ea typeface="Open Sans Italics"/>
                <a:cs typeface="Open Sans Italics"/>
                <a:sym typeface="Open Sans Italics"/>
              </a:rPr>
              <a:t> resource_path</a:t>
            </a:r>
            <a:r>
              <a:rPr lang="en-US" sz="2500">
                <a:solidFill>
                  <a:srgbClr val="000000"/>
                </a:solidFill>
                <a:latin typeface="Open Sans"/>
                <a:ea typeface="Open Sans"/>
                <a:cs typeface="Open Sans"/>
                <a:sym typeface="Open Sans"/>
              </a:rPr>
              <a:t> </a:t>
            </a:r>
          </a:p>
          <a:p>
            <a:pPr marL="539754" lvl="1" indent="-269877" algn="l">
              <a:lnSpc>
                <a:spcPts val="3500"/>
              </a:lnSpc>
              <a:buFont typeface="Arial"/>
              <a:buChar char="•"/>
            </a:pPr>
            <a:r>
              <a:rPr lang="en-US" sz="2500" b="1">
                <a:solidFill>
                  <a:srgbClr val="000000"/>
                </a:solidFill>
                <a:latin typeface="Open Sans Bold"/>
                <a:ea typeface="Open Sans Bold"/>
                <a:cs typeface="Open Sans Bold"/>
                <a:sym typeface="Open Sans Bold"/>
              </a:rPr>
              <a:t>Gestión de Estado de Teclas:</a:t>
            </a:r>
            <a:r>
              <a:rPr lang="en-US" sz="2500">
                <a:solidFill>
                  <a:srgbClr val="000000"/>
                </a:solidFill>
                <a:latin typeface="Open Sans"/>
                <a:ea typeface="Open Sans"/>
                <a:cs typeface="Open Sans"/>
                <a:sym typeface="Open Sans"/>
              </a:rPr>
              <a:t>  Clase </a:t>
            </a:r>
            <a:r>
              <a:rPr lang="en-US" sz="2500" i="1">
                <a:solidFill>
                  <a:srgbClr val="000000"/>
                </a:solidFill>
                <a:latin typeface="Open Sans Italics"/>
                <a:ea typeface="Open Sans Italics"/>
                <a:cs typeface="Open Sans Italics"/>
                <a:sym typeface="Open Sans Italics"/>
              </a:rPr>
              <a:t>KeyManager</a:t>
            </a:r>
          </a:p>
          <a:p>
            <a:pPr marL="539754" lvl="1" indent="-269877" algn="l">
              <a:lnSpc>
                <a:spcPts val="3500"/>
              </a:lnSpc>
              <a:buFont typeface="Arial"/>
              <a:buChar char="•"/>
            </a:pPr>
            <a:r>
              <a:rPr lang="en-US" sz="2500" b="1">
                <a:solidFill>
                  <a:srgbClr val="000000"/>
                </a:solidFill>
                <a:latin typeface="Open Sans Bold"/>
                <a:ea typeface="Open Sans Bold"/>
                <a:cs typeface="Open Sans Bold"/>
                <a:sym typeface="Open Sans Bold"/>
              </a:rPr>
              <a:t>Carga y Redimensionamiento de Imágenes: </a:t>
            </a:r>
            <a:r>
              <a:rPr lang="en-US" sz="2500">
                <a:solidFill>
                  <a:srgbClr val="000000"/>
                </a:solidFill>
                <a:latin typeface="Open Sans"/>
                <a:ea typeface="Open Sans"/>
                <a:cs typeface="Open Sans"/>
                <a:sym typeface="Open Sans"/>
              </a:rPr>
              <a:t>Clase  </a:t>
            </a:r>
            <a:r>
              <a:rPr lang="en-US" sz="2500" i="1">
                <a:solidFill>
                  <a:srgbClr val="000000"/>
                </a:solidFill>
                <a:latin typeface="Open Sans Italics"/>
                <a:ea typeface="Open Sans Italics"/>
                <a:cs typeface="Open Sans Italics"/>
                <a:sym typeface="Open Sans Italics"/>
              </a:rPr>
              <a:t>ImageLoader </a:t>
            </a:r>
          </a:p>
          <a:p>
            <a:pPr marL="539754" lvl="1" indent="-269877" algn="l">
              <a:lnSpc>
                <a:spcPts val="3500"/>
              </a:lnSpc>
              <a:buFont typeface="Arial"/>
              <a:buChar char="•"/>
            </a:pPr>
            <a:r>
              <a:rPr lang="en-US" sz="2500" b="1">
                <a:solidFill>
                  <a:srgbClr val="000000"/>
                </a:solidFill>
                <a:latin typeface="Open Sans Bold"/>
                <a:ea typeface="Open Sans Bold"/>
                <a:cs typeface="Open Sans Bold"/>
                <a:sym typeface="Open Sans Bold"/>
              </a:rPr>
              <a:t>Implementación del Teclado:</a:t>
            </a:r>
            <a:r>
              <a:rPr lang="en-US" sz="2500">
                <a:solidFill>
                  <a:srgbClr val="000000"/>
                </a:solidFill>
                <a:latin typeface="Open Sans"/>
                <a:ea typeface="Open Sans"/>
                <a:cs typeface="Open Sans"/>
                <a:sym typeface="Open Sans"/>
              </a:rPr>
              <a:t> Clase </a:t>
            </a:r>
            <a:r>
              <a:rPr lang="en-US" sz="2500" i="1">
                <a:solidFill>
                  <a:srgbClr val="000000"/>
                </a:solidFill>
                <a:latin typeface="Open Sans Italics"/>
                <a:ea typeface="Open Sans Italics"/>
                <a:cs typeface="Open Sans Italics"/>
                <a:sym typeface="Open Sans Italics"/>
              </a:rPr>
              <a:t>SignLanguageKeyboard</a:t>
            </a:r>
            <a:r>
              <a:rPr lang="en-US" sz="2500">
                <a:solidFill>
                  <a:srgbClr val="000000"/>
                </a:solidFill>
                <a:latin typeface="Open Sans"/>
                <a:ea typeface="Open Sans"/>
                <a:cs typeface="Open Sans"/>
                <a:sym typeface="Open Sans"/>
              </a:rPr>
              <a:t> </a:t>
            </a:r>
          </a:p>
          <a:p>
            <a:pPr algn="l">
              <a:lnSpc>
                <a:spcPts val="3500"/>
              </a:lnSpc>
            </a:pPr>
            <a:endParaRPr lang="en-US" sz="2500">
              <a:solidFill>
                <a:srgbClr val="000000"/>
              </a:solidFill>
              <a:latin typeface="Open Sans"/>
              <a:ea typeface="Open Sans"/>
              <a:cs typeface="Open Sans"/>
              <a:sym typeface="Open Sans"/>
            </a:endParaRPr>
          </a:p>
          <a:p>
            <a:pPr algn="ctr">
              <a:lnSpc>
                <a:spcPts val="3500"/>
              </a:lnSpc>
            </a:pPr>
            <a:endParaRPr lang="en-US" sz="2500">
              <a:solidFill>
                <a:srgbClr val="000000"/>
              </a:solidFill>
              <a:latin typeface="Open Sans"/>
              <a:ea typeface="Open Sans"/>
              <a:cs typeface="Open Sans"/>
              <a:sym typeface="Open Sans"/>
            </a:endParaRPr>
          </a:p>
        </p:txBody>
      </p:sp>
      <p:sp>
        <p:nvSpPr>
          <p:cNvPr id="7" name="TextBox 7"/>
          <p:cNvSpPr txBox="1"/>
          <p:nvPr/>
        </p:nvSpPr>
        <p:spPr>
          <a:xfrm>
            <a:off x="824125" y="5196228"/>
            <a:ext cx="12057906" cy="1952625"/>
          </a:xfrm>
          <a:prstGeom prst="rect">
            <a:avLst/>
          </a:prstGeom>
        </p:spPr>
        <p:txBody>
          <a:bodyPr lIns="0" tIns="0" rIns="0" bIns="0" rtlCol="0" anchor="t">
            <a:spAutoFit/>
          </a:bodyPr>
          <a:lstStyle/>
          <a:p>
            <a:pPr marL="561344" lvl="1" indent="-280672" algn="just">
              <a:lnSpc>
                <a:spcPts val="3640"/>
              </a:lnSpc>
              <a:buFont typeface="Arial"/>
              <a:buChar char="•"/>
            </a:pPr>
            <a:r>
              <a:rPr lang="en-US" sz="2600" b="1">
                <a:solidFill>
                  <a:srgbClr val="000000"/>
                </a:solidFill>
                <a:latin typeface="Open Sans Bold"/>
                <a:ea typeface="Open Sans Bold"/>
                <a:cs typeface="Open Sans Bold"/>
                <a:sym typeface="Open Sans Bold"/>
              </a:rPr>
              <a:t>Responsabilidad</a:t>
            </a:r>
            <a:r>
              <a:rPr lang="en-US" sz="2600">
                <a:solidFill>
                  <a:srgbClr val="000000"/>
                </a:solidFill>
                <a:latin typeface="Open Sans"/>
                <a:ea typeface="Open Sans"/>
                <a:cs typeface="Open Sans"/>
                <a:sym typeface="Open Sans"/>
              </a:rPr>
              <a:t>: Gestiona el estado de teclas especiales como Caps Lock.</a:t>
            </a:r>
          </a:p>
          <a:p>
            <a:pPr algn="just">
              <a:lnSpc>
                <a:spcPts val="3640"/>
              </a:lnSpc>
            </a:pPr>
            <a:r>
              <a:rPr lang="en-US" sz="2600">
                <a:solidFill>
                  <a:srgbClr val="000000"/>
                </a:solidFill>
                <a:latin typeface="Open Sans"/>
                <a:ea typeface="Open Sans"/>
                <a:cs typeface="Open Sans"/>
                <a:sym typeface="Open Sans"/>
              </a:rPr>
              <a:t>          </a:t>
            </a:r>
            <a:r>
              <a:rPr lang="en-US" sz="2600" b="1">
                <a:solidFill>
                  <a:srgbClr val="000000"/>
                </a:solidFill>
                <a:latin typeface="Open Sans Bold"/>
                <a:ea typeface="Open Sans Bold"/>
                <a:cs typeface="Open Sans Bold"/>
                <a:sym typeface="Open Sans Bold"/>
              </a:rPr>
              <a:t> Método Clave</a:t>
            </a:r>
            <a:r>
              <a:rPr lang="en-US" sz="2600">
                <a:solidFill>
                  <a:srgbClr val="000000"/>
                </a:solidFill>
                <a:latin typeface="Open Sans"/>
                <a:ea typeface="Open Sans"/>
                <a:cs typeface="Open Sans"/>
                <a:sym typeface="Open Sans"/>
              </a:rPr>
              <a:t>:</a:t>
            </a:r>
          </a:p>
          <a:p>
            <a:pPr algn="just">
              <a:lnSpc>
                <a:spcPts val="3640"/>
              </a:lnSpc>
            </a:pPr>
            <a:r>
              <a:rPr lang="en-US" sz="2600">
                <a:solidFill>
                  <a:srgbClr val="000000"/>
                </a:solidFill>
                <a:latin typeface="Open Sans"/>
                <a:ea typeface="Open Sans"/>
                <a:cs typeface="Open Sans"/>
                <a:sym typeface="Open Sans"/>
              </a:rPr>
              <a:t>                      </a:t>
            </a:r>
            <a:r>
              <a:rPr lang="en-US" sz="2600" i="1">
                <a:solidFill>
                  <a:srgbClr val="000000"/>
                </a:solidFill>
                <a:latin typeface="Open Sans Italics"/>
                <a:ea typeface="Open Sans Italics"/>
                <a:cs typeface="Open Sans Italics"/>
                <a:sym typeface="Open Sans Italics"/>
              </a:rPr>
              <a:t>   toggle_caps_lock()</a:t>
            </a:r>
            <a:r>
              <a:rPr lang="en-US" sz="2600">
                <a:solidFill>
                  <a:srgbClr val="000000"/>
                </a:solidFill>
                <a:latin typeface="Open Sans"/>
                <a:ea typeface="Open Sans"/>
                <a:cs typeface="Open Sans"/>
                <a:sym typeface="Open Sans"/>
              </a:rPr>
              <a:t>: Alterna el estado de Caps Lock.</a:t>
            </a:r>
          </a:p>
          <a:p>
            <a:pPr algn="ctr">
              <a:lnSpc>
                <a:spcPts val="4759"/>
              </a:lnSpc>
            </a:pPr>
            <a:endParaRPr lang="en-US" sz="2600">
              <a:solidFill>
                <a:srgbClr val="000000"/>
              </a:solidFill>
              <a:latin typeface="Open Sans"/>
              <a:ea typeface="Open Sans"/>
              <a:cs typeface="Open Sans"/>
              <a:sym typeface="Open Sans"/>
            </a:endParaRPr>
          </a:p>
        </p:txBody>
      </p:sp>
      <p:sp>
        <p:nvSpPr>
          <p:cNvPr id="8" name="TextBox 8"/>
          <p:cNvSpPr txBox="1"/>
          <p:nvPr/>
        </p:nvSpPr>
        <p:spPr>
          <a:xfrm>
            <a:off x="1028700" y="4187532"/>
            <a:ext cx="12057906" cy="962647"/>
          </a:xfrm>
          <a:prstGeom prst="rect">
            <a:avLst/>
          </a:prstGeom>
        </p:spPr>
        <p:txBody>
          <a:bodyPr lIns="0" tIns="0" rIns="0" bIns="0" rtlCol="0" anchor="t">
            <a:spAutoFit/>
          </a:bodyPr>
          <a:lstStyle/>
          <a:p>
            <a:pPr algn="l">
              <a:lnSpc>
                <a:spcPts val="7840"/>
              </a:lnSpc>
            </a:pPr>
            <a:r>
              <a:rPr lang="en-US" sz="5600" b="1">
                <a:solidFill>
                  <a:srgbClr val="000000"/>
                </a:solidFill>
                <a:latin typeface="Open Sans Bold"/>
                <a:ea typeface="Open Sans Bold"/>
                <a:cs typeface="Open Sans Bold"/>
                <a:sym typeface="Open Sans Bold"/>
              </a:rPr>
              <a:t>Clase KeyManager</a:t>
            </a:r>
          </a:p>
        </p:txBody>
      </p:sp>
      <p:sp>
        <p:nvSpPr>
          <p:cNvPr id="9" name="Freeform 9"/>
          <p:cNvSpPr/>
          <p:nvPr/>
        </p:nvSpPr>
        <p:spPr>
          <a:xfrm>
            <a:off x="1339934" y="7132277"/>
            <a:ext cx="11555952" cy="2968018"/>
          </a:xfrm>
          <a:custGeom>
            <a:avLst/>
            <a:gdLst/>
            <a:ahLst/>
            <a:cxnLst/>
            <a:rect l="l" t="t" r="r" b="b"/>
            <a:pathLst>
              <a:path w="11555952" h="2968018">
                <a:moveTo>
                  <a:pt x="0" y="0"/>
                </a:moveTo>
                <a:lnTo>
                  <a:pt x="11555952" y="0"/>
                </a:lnTo>
                <a:lnTo>
                  <a:pt x="11555952" y="2968018"/>
                </a:lnTo>
                <a:lnTo>
                  <a:pt x="0" y="2968018"/>
                </a:lnTo>
                <a:lnTo>
                  <a:pt x="0" y="0"/>
                </a:lnTo>
                <a:close/>
              </a:path>
            </a:pathLst>
          </a:custGeom>
          <a:blipFill>
            <a:blip r:embed="rId6"/>
            <a:stretch>
              <a:fillRect/>
            </a:stretch>
          </a:blipFill>
        </p:spPr>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145" t="-21206" b="-13063"/>
            </a:stretch>
          </a:blipFill>
        </p:spPr>
      </p:sp>
      <p:sp>
        <p:nvSpPr>
          <p:cNvPr id="3" name="Freeform 3"/>
          <p:cNvSpPr/>
          <p:nvPr/>
        </p:nvSpPr>
        <p:spPr>
          <a:xfrm rot="-5400000">
            <a:off x="14423525" y="5649991"/>
            <a:ext cx="5462160" cy="4449177"/>
          </a:xfrm>
          <a:custGeom>
            <a:avLst/>
            <a:gdLst/>
            <a:ahLst/>
            <a:cxnLst/>
            <a:rect l="l" t="t" r="r" b="b"/>
            <a:pathLst>
              <a:path w="5462160" h="4449177">
                <a:moveTo>
                  <a:pt x="0" y="0"/>
                </a:moveTo>
                <a:lnTo>
                  <a:pt x="5462160" y="0"/>
                </a:lnTo>
                <a:lnTo>
                  <a:pt x="5462160" y="4449177"/>
                </a:lnTo>
                <a:lnTo>
                  <a:pt x="0" y="444917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rot="5400000">
            <a:off x="-1538953" y="-763968"/>
            <a:ext cx="5462160" cy="4449177"/>
          </a:xfrm>
          <a:custGeom>
            <a:avLst/>
            <a:gdLst/>
            <a:ahLst/>
            <a:cxnLst/>
            <a:rect l="l" t="t" r="r" b="b"/>
            <a:pathLst>
              <a:path w="5462160" h="4449177">
                <a:moveTo>
                  <a:pt x="0" y="0"/>
                </a:moveTo>
                <a:lnTo>
                  <a:pt x="5462160" y="0"/>
                </a:lnTo>
                <a:lnTo>
                  <a:pt x="5462160" y="4449178"/>
                </a:lnTo>
                <a:lnTo>
                  <a:pt x="0" y="444917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a:off x="376190" y="8530970"/>
            <a:ext cx="3419378" cy="1454661"/>
          </a:xfrm>
          <a:custGeom>
            <a:avLst/>
            <a:gdLst/>
            <a:ahLst/>
            <a:cxnLst/>
            <a:rect l="l" t="t" r="r" b="b"/>
            <a:pathLst>
              <a:path w="3419378" h="1454661">
                <a:moveTo>
                  <a:pt x="0" y="0"/>
                </a:moveTo>
                <a:lnTo>
                  <a:pt x="3419378" y="0"/>
                </a:lnTo>
                <a:lnTo>
                  <a:pt x="3419378" y="1454660"/>
                </a:lnTo>
                <a:lnTo>
                  <a:pt x="0" y="1454660"/>
                </a:lnTo>
                <a:lnTo>
                  <a:pt x="0" y="0"/>
                </a:lnTo>
                <a:close/>
              </a:path>
            </a:pathLst>
          </a:custGeom>
          <a:blipFill>
            <a:blip r:embed="rId5"/>
            <a:stretch>
              <a:fillRect/>
            </a:stretch>
          </a:blipFill>
        </p:spPr>
      </p:sp>
      <p:sp>
        <p:nvSpPr>
          <p:cNvPr id="6" name="Freeform 6"/>
          <p:cNvSpPr/>
          <p:nvPr/>
        </p:nvSpPr>
        <p:spPr>
          <a:xfrm>
            <a:off x="3920534" y="4191701"/>
            <a:ext cx="10446931" cy="4889359"/>
          </a:xfrm>
          <a:custGeom>
            <a:avLst/>
            <a:gdLst/>
            <a:ahLst/>
            <a:cxnLst/>
            <a:rect l="l" t="t" r="r" b="b"/>
            <a:pathLst>
              <a:path w="10446931" h="4889359">
                <a:moveTo>
                  <a:pt x="0" y="0"/>
                </a:moveTo>
                <a:lnTo>
                  <a:pt x="10446932" y="0"/>
                </a:lnTo>
                <a:lnTo>
                  <a:pt x="10446932" y="4889359"/>
                </a:lnTo>
                <a:lnTo>
                  <a:pt x="0" y="4889359"/>
                </a:lnTo>
                <a:lnTo>
                  <a:pt x="0" y="0"/>
                </a:lnTo>
                <a:close/>
              </a:path>
            </a:pathLst>
          </a:custGeom>
          <a:blipFill>
            <a:blip r:embed="rId6"/>
            <a:stretch>
              <a:fillRect/>
            </a:stretch>
          </a:blipFill>
        </p:spPr>
      </p:sp>
      <p:sp>
        <p:nvSpPr>
          <p:cNvPr id="7" name="TextBox 7"/>
          <p:cNvSpPr txBox="1"/>
          <p:nvPr/>
        </p:nvSpPr>
        <p:spPr>
          <a:xfrm>
            <a:off x="2940724" y="2286367"/>
            <a:ext cx="12406553" cy="2409825"/>
          </a:xfrm>
          <a:prstGeom prst="rect">
            <a:avLst/>
          </a:prstGeom>
        </p:spPr>
        <p:txBody>
          <a:bodyPr lIns="0" tIns="0" rIns="0" bIns="0" rtlCol="0" anchor="t">
            <a:spAutoFit/>
          </a:bodyPr>
          <a:lstStyle/>
          <a:p>
            <a:pPr marL="561344" lvl="1" indent="-280672" algn="just">
              <a:lnSpc>
                <a:spcPts val="3640"/>
              </a:lnSpc>
              <a:buFont typeface="Arial"/>
              <a:buChar char="•"/>
            </a:pPr>
            <a:r>
              <a:rPr lang="en-US" sz="2600" b="1">
                <a:solidFill>
                  <a:srgbClr val="000000"/>
                </a:solidFill>
                <a:latin typeface="Open Sans Bold"/>
                <a:ea typeface="Open Sans Bold"/>
                <a:cs typeface="Open Sans Bold"/>
                <a:sym typeface="Open Sans Bold"/>
              </a:rPr>
              <a:t>Responsabilidad</a:t>
            </a:r>
            <a:r>
              <a:rPr lang="en-US" sz="2600">
                <a:solidFill>
                  <a:srgbClr val="000000"/>
                </a:solidFill>
                <a:latin typeface="Open Sans"/>
                <a:ea typeface="Open Sans"/>
                <a:cs typeface="Open Sans"/>
                <a:sym typeface="Open Sans"/>
              </a:rPr>
              <a:t>: Carga y redimensiona las imágenes para las teclas.</a:t>
            </a:r>
          </a:p>
          <a:p>
            <a:pPr algn="just">
              <a:lnSpc>
                <a:spcPts val="3640"/>
              </a:lnSpc>
            </a:pPr>
            <a:r>
              <a:rPr lang="en-US" sz="2600">
                <a:solidFill>
                  <a:srgbClr val="000000"/>
                </a:solidFill>
                <a:latin typeface="Open Sans"/>
                <a:ea typeface="Open Sans"/>
                <a:cs typeface="Open Sans"/>
                <a:sym typeface="Open Sans"/>
              </a:rPr>
              <a:t>          </a:t>
            </a:r>
            <a:r>
              <a:rPr lang="en-US" sz="2600" b="1">
                <a:solidFill>
                  <a:srgbClr val="000000"/>
                </a:solidFill>
                <a:latin typeface="Open Sans Bold"/>
                <a:ea typeface="Open Sans Bold"/>
                <a:cs typeface="Open Sans Bold"/>
                <a:sym typeface="Open Sans Bold"/>
              </a:rPr>
              <a:t> Método Clave</a:t>
            </a:r>
            <a:r>
              <a:rPr lang="en-US" sz="2600">
                <a:solidFill>
                  <a:srgbClr val="000000"/>
                </a:solidFill>
                <a:latin typeface="Open Sans"/>
                <a:ea typeface="Open Sans"/>
                <a:cs typeface="Open Sans"/>
                <a:sym typeface="Open Sans"/>
              </a:rPr>
              <a:t>:</a:t>
            </a:r>
          </a:p>
          <a:p>
            <a:pPr algn="just">
              <a:lnSpc>
                <a:spcPts val="3640"/>
              </a:lnSpc>
            </a:pPr>
            <a:r>
              <a:rPr lang="en-US" sz="2600" i="1">
                <a:solidFill>
                  <a:srgbClr val="000000"/>
                </a:solidFill>
                <a:latin typeface="Open Sans Italics"/>
                <a:ea typeface="Open Sans Italics"/>
                <a:cs typeface="Open Sans Italics"/>
                <a:sym typeface="Open Sans Italics"/>
              </a:rPr>
              <a:t>load_image(key, size): Carga una imagen, la redimensiona y la convierte en un formato que   Tkinder puede usar</a:t>
            </a:r>
          </a:p>
          <a:p>
            <a:pPr algn="ctr">
              <a:lnSpc>
                <a:spcPts val="4759"/>
              </a:lnSpc>
            </a:pPr>
            <a:endParaRPr lang="en-US" sz="2600" i="1">
              <a:solidFill>
                <a:srgbClr val="000000"/>
              </a:solidFill>
              <a:latin typeface="Open Sans Italics"/>
              <a:ea typeface="Open Sans Italics"/>
              <a:cs typeface="Open Sans Italics"/>
              <a:sym typeface="Open Sans Italics"/>
            </a:endParaRPr>
          </a:p>
        </p:txBody>
      </p:sp>
      <p:sp>
        <p:nvSpPr>
          <p:cNvPr id="8" name="TextBox 8"/>
          <p:cNvSpPr txBox="1"/>
          <p:nvPr/>
        </p:nvSpPr>
        <p:spPr>
          <a:xfrm>
            <a:off x="5310708" y="851338"/>
            <a:ext cx="7666583" cy="1094740"/>
          </a:xfrm>
          <a:prstGeom prst="rect">
            <a:avLst/>
          </a:prstGeom>
        </p:spPr>
        <p:txBody>
          <a:bodyPr lIns="0" tIns="0" rIns="0" bIns="0" rtlCol="0" anchor="t">
            <a:spAutoFit/>
          </a:bodyPr>
          <a:lstStyle/>
          <a:p>
            <a:pPr algn="ctr">
              <a:lnSpc>
                <a:spcPts val="8959"/>
              </a:lnSpc>
            </a:pPr>
            <a:r>
              <a:rPr lang="en-US" sz="6399" b="1">
                <a:solidFill>
                  <a:srgbClr val="000000"/>
                </a:solidFill>
                <a:latin typeface="Open Sans Bold"/>
                <a:ea typeface="Open Sans Bold"/>
                <a:cs typeface="Open Sans Bold"/>
                <a:sym typeface="Open Sans Bold"/>
              </a:rPr>
              <a:t>Clase ImageLoader</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145" t="-21206" b="-13063"/>
            </a:stretch>
          </a:blipFill>
        </p:spPr>
      </p:sp>
      <p:sp>
        <p:nvSpPr>
          <p:cNvPr id="3" name="Freeform 3"/>
          <p:cNvSpPr/>
          <p:nvPr/>
        </p:nvSpPr>
        <p:spPr>
          <a:xfrm rot="6211591">
            <a:off x="-1437346" y="7564"/>
            <a:ext cx="3809891" cy="3103329"/>
          </a:xfrm>
          <a:custGeom>
            <a:avLst/>
            <a:gdLst/>
            <a:ahLst/>
            <a:cxnLst/>
            <a:rect l="l" t="t" r="r" b="b"/>
            <a:pathLst>
              <a:path w="3809891" h="3103329">
                <a:moveTo>
                  <a:pt x="0" y="0"/>
                </a:moveTo>
                <a:lnTo>
                  <a:pt x="3809892" y="0"/>
                </a:lnTo>
                <a:lnTo>
                  <a:pt x="3809892" y="3103329"/>
                </a:lnTo>
                <a:lnTo>
                  <a:pt x="0" y="310332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4492432" y="8530970"/>
            <a:ext cx="3419378" cy="1454661"/>
          </a:xfrm>
          <a:custGeom>
            <a:avLst/>
            <a:gdLst/>
            <a:ahLst/>
            <a:cxnLst/>
            <a:rect l="l" t="t" r="r" b="b"/>
            <a:pathLst>
              <a:path w="3419378" h="1454661">
                <a:moveTo>
                  <a:pt x="0" y="0"/>
                </a:moveTo>
                <a:lnTo>
                  <a:pt x="3419378" y="0"/>
                </a:lnTo>
                <a:lnTo>
                  <a:pt x="3419378" y="1454660"/>
                </a:lnTo>
                <a:lnTo>
                  <a:pt x="0" y="1454660"/>
                </a:lnTo>
                <a:lnTo>
                  <a:pt x="0" y="0"/>
                </a:lnTo>
                <a:close/>
              </a:path>
            </a:pathLst>
          </a:custGeom>
          <a:blipFill>
            <a:blip r:embed="rId5"/>
            <a:stretch>
              <a:fillRect/>
            </a:stretch>
          </a:blipFill>
        </p:spPr>
      </p:sp>
      <p:sp>
        <p:nvSpPr>
          <p:cNvPr id="5" name="Freeform 5"/>
          <p:cNvSpPr/>
          <p:nvPr/>
        </p:nvSpPr>
        <p:spPr>
          <a:xfrm>
            <a:off x="5251820" y="4575151"/>
            <a:ext cx="7784361" cy="5085449"/>
          </a:xfrm>
          <a:custGeom>
            <a:avLst/>
            <a:gdLst/>
            <a:ahLst/>
            <a:cxnLst/>
            <a:rect l="l" t="t" r="r" b="b"/>
            <a:pathLst>
              <a:path w="7784361" h="5085449">
                <a:moveTo>
                  <a:pt x="0" y="0"/>
                </a:moveTo>
                <a:lnTo>
                  <a:pt x="7784360" y="0"/>
                </a:lnTo>
                <a:lnTo>
                  <a:pt x="7784360" y="5085450"/>
                </a:lnTo>
                <a:lnTo>
                  <a:pt x="0" y="5085450"/>
                </a:lnTo>
                <a:lnTo>
                  <a:pt x="0" y="0"/>
                </a:lnTo>
                <a:close/>
              </a:path>
            </a:pathLst>
          </a:custGeom>
          <a:blipFill>
            <a:blip r:embed="rId6"/>
            <a:stretch>
              <a:fillRect/>
            </a:stretch>
          </a:blipFill>
        </p:spPr>
      </p:sp>
      <p:sp>
        <p:nvSpPr>
          <p:cNvPr id="6" name="TextBox 6"/>
          <p:cNvSpPr txBox="1"/>
          <p:nvPr/>
        </p:nvSpPr>
        <p:spPr>
          <a:xfrm>
            <a:off x="2940724" y="1502078"/>
            <a:ext cx="12406553" cy="3648710"/>
          </a:xfrm>
          <a:prstGeom prst="rect">
            <a:avLst/>
          </a:prstGeom>
        </p:spPr>
        <p:txBody>
          <a:bodyPr lIns="0" tIns="0" rIns="0" bIns="0" rtlCol="0" anchor="t">
            <a:spAutoFit/>
          </a:bodyPr>
          <a:lstStyle/>
          <a:p>
            <a:pPr marL="561344" lvl="1" indent="-280672" algn="just">
              <a:lnSpc>
                <a:spcPts val="3640"/>
              </a:lnSpc>
              <a:buFont typeface="Arial"/>
              <a:buChar char="•"/>
            </a:pPr>
            <a:r>
              <a:rPr lang="en-US" sz="2600" b="1">
                <a:solidFill>
                  <a:srgbClr val="000000"/>
                </a:solidFill>
                <a:latin typeface="Open Sans Bold"/>
                <a:ea typeface="Open Sans Bold"/>
                <a:cs typeface="Open Sans Bold"/>
                <a:sym typeface="Open Sans Bold"/>
              </a:rPr>
              <a:t>Responsabilidad</a:t>
            </a:r>
            <a:r>
              <a:rPr lang="en-US" sz="2600">
                <a:solidFill>
                  <a:srgbClr val="000000"/>
                </a:solidFill>
                <a:latin typeface="Open Sans"/>
                <a:ea typeface="Open Sans"/>
                <a:cs typeface="Open Sans"/>
                <a:sym typeface="Open Sans"/>
              </a:rPr>
              <a:t>:  Gestiona la interfaz del teclado y la interacción del usuario.</a:t>
            </a:r>
          </a:p>
          <a:p>
            <a:pPr algn="just">
              <a:lnSpc>
                <a:spcPts val="3640"/>
              </a:lnSpc>
            </a:pPr>
            <a:r>
              <a:rPr lang="en-US" sz="2600">
                <a:solidFill>
                  <a:srgbClr val="000000"/>
                </a:solidFill>
                <a:latin typeface="Open Sans"/>
                <a:ea typeface="Open Sans"/>
                <a:cs typeface="Open Sans"/>
                <a:sym typeface="Open Sans"/>
              </a:rPr>
              <a:t>          </a:t>
            </a:r>
            <a:r>
              <a:rPr lang="en-US" sz="2600" b="1">
                <a:solidFill>
                  <a:srgbClr val="000000"/>
                </a:solidFill>
                <a:latin typeface="Open Sans Bold"/>
                <a:ea typeface="Open Sans Bold"/>
                <a:cs typeface="Open Sans Bold"/>
                <a:sym typeface="Open Sans Bold"/>
              </a:rPr>
              <a:t> Método Clave</a:t>
            </a:r>
            <a:r>
              <a:rPr lang="en-US" sz="2600">
                <a:solidFill>
                  <a:srgbClr val="000000"/>
                </a:solidFill>
                <a:latin typeface="Open Sans"/>
                <a:ea typeface="Open Sans"/>
                <a:cs typeface="Open Sans"/>
                <a:sym typeface="Open Sans"/>
              </a:rPr>
              <a:t>:</a:t>
            </a:r>
          </a:p>
          <a:p>
            <a:pPr marL="561344" lvl="1" indent="-280672" algn="just">
              <a:lnSpc>
                <a:spcPts val="3640"/>
              </a:lnSpc>
              <a:buFont typeface="Arial"/>
              <a:buChar char="•"/>
            </a:pPr>
            <a:r>
              <a:rPr lang="en-US" sz="2600" i="1">
                <a:solidFill>
                  <a:srgbClr val="000000"/>
                </a:solidFill>
                <a:latin typeface="Open Sans Italics"/>
                <a:ea typeface="Open Sans Italics"/>
                <a:cs typeface="Open Sans Italics"/>
                <a:sym typeface="Open Sans Italics"/>
              </a:rPr>
              <a:t>create_keyboard()</a:t>
            </a:r>
            <a:r>
              <a:rPr lang="en-US" sz="2600">
                <a:solidFill>
                  <a:srgbClr val="000000"/>
                </a:solidFill>
                <a:latin typeface="Open Sans"/>
                <a:ea typeface="Open Sans"/>
                <a:cs typeface="Open Sans"/>
                <a:sym typeface="Open Sans"/>
              </a:rPr>
              <a:t>: Crea y organiza el teclado en pantalla.</a:t>
            </a:r>
          </a:p>
          <a:p>
            <a:pPr marL="561344" lvl="1" indent="-280672" algn="just">
              <a:lnSpc>
                <a:spcPts val="3640"/>
              </a:lnSpc>
              <a:buFont typeface="Arial"/>
              <a:buChar char="•"/>
            </a:pPr>
            <a:r>
              <a:rPr lang="en-US" sz="2600" i="1">
                <a:solidFill>
                  <a:srgbClr val="000000"/>
                </a:solidFill>
                <a:latin typeface="Open Sans Italics"/>
                <a:ea typeface="Open Sans Italics"/>
                <a:cs typeface="Open Sans Italics"/>
                <a:sym typeface="Open Sans Italics"/>
              </a:rPr>
              <a:t>press_key(key):</a:t>
            </a:r>
            <a:r>
              <a:rPr lang="en-US" sz="2600">
                <a:solidFill>
                  <a:srgbClr val="000000"/>
                </a:solidFill>
                <a:latin typeface="Open Sans"/>
                <a:ea typeface="Open Sans"/>
                <a:cs typeface="Open Sans"/>
                <a:sym typeface="Open Sans"/>
              </a:rPr>
              <a:t> Maneja la acción cuando se presiona una tecla.</a:t>
            </a:r>
          </a:p>
          <a:p>
            <a:pPr marL="561344" lvl="1" indent="-280672" algn="just">
              <a:lnSpc>
                <a:spcPts val="3640"/>
              </a:lnSpc>
              <a:buFont typeface="Arial"/>
              <a:buChar char="•"/>
            </a:pPr>
            <a:r>
              <a:rPr lang="en-US" sz="2600" i="1">
                <a:solidFill>
                  <a:srgbClr val="000000"/>
                </a:solidFill>
                <a:latin typeface="Open Sans Italics"/>
                <a:ea typeface="Open Sans Italics"/>
                <a:cs typeface="Open Sans Italics"/>
                <a:sym typeface="Open Sans Italics"/>
              </a:rPr>
              <a:t>repeat_backspace()</a:t>
            </a:r>
            <a:r>
              <a:rPr lang="en-US" sz="2600">
                <a:solidFill>
                  <a:srgbClr val="000000"/>
                </a:solidFill>
                <a:latin typeface="Open Sans"/>
                <a:ea typeface="Open Sans"/>
                <a:cs typeface="Open Sans"/>
                <a:sym typeface="Open Sans"/>
              </a:rPr>
              <a:t>: Implementa el comportamiento de borrado continuo.</a:t>
            </a:r>
          </a:p>
          <a:p>
            <a:pPr algn="just">
              <a:lnSpc>
                <a:spcPts val="3640"/>
              </a:lnSpc>
            </a:pPr>
            <a:endParaRPr lang="en-US" sz="2600">
              <a:solidFill>
                <a:srgbClr val="000000"/>
              </a:solidFill>
              <a:latin typeface="Open Sans"/>
              <a:ea typeface="Open Sans"/>
              <a:cs typeface="Open Sans"/>
              <a:sym typeface="Open Sans"/>
            </a:endParaRPr>
          </a:p>
          <a:p>
            <a:pPr algn="just">
              <a:lnSpc>
                <a:spcPts val="3640"/>
              </a:lnSpc>
            </a:pPr>
            <a:endParaRPr lang="en-US" sz="2600">
              <a:solidFill>
                <a:srgbClr val="000000"/>
              </a:solidFill>
              <a:latin typeface="Open Sans"/>
              <a:ea typeface="Open Sans"/>
              <a:cs typeface="Open Sans"/>
              <a:sym typeface="Open Sans"/>
            </a:endParaRPr>
          </a:p>
        </p:txBody>
      </p:sp>
      <p:sp>
        <p:nvSpPr>
          <p:cNvPr id="7" name="TextBox 7"/>
          <p:cNvSpPr txBox="1"/>
          <p:nvPr/>
        </p:nvSpPr>
        <p:spPr>
          <a:xfrm>
            <a:off x="3232324" y="207328"/>
            <a:ext cx="11823353" cy="1094740"/>
          </a:xfrm>
          <a:prstGeom prst="rect">
            <a:avLst/>
          </a:prstGeom>
        </p:spPr>
        <p:txBody>
          <a:bodyPr lIns="0" tIns="0" rIns="0" bIns="0" rtlCol="0" anchor="t">
            <a:spAutoFit/>
          </a:bodyPr>
          <a:lstStyle/>
          <a:p>
            <a:pPr algn="ctr">
              <a:lnSpc>
                <a:spcPts val="8959"/>
              </a:lnSpc>
            </a:pPr>
            <a:r>
              <a:rPr lang="en-US" sz="6399" b="1">
                <a:solidFill>
                  <a:srgbClr val="000000"/>
                </a:solidFill>
                <a:latin typeface="Open Sans Bold"/>
                <a:ea typeface="Open Sans Bold"/>
                <a:cs typeface="Open Sans Bold"/>
                <a:sym typeface="Open Sans Bold"/>
              </a:rPr>
              <a:t>Clase SingLanguageKeyboard</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145" t="-21206" b="-13063"/>
            </a:stretch>
          </a:blipFill>
        </p:spPr>
      </p:sp>
      <p:sp>
        <p:nvSpPr>
          <p:cNvPr id="3" name="Freeform 3"/>
          <p:cNvSpPr/>
          <p:nvPr/>
        </p:nvSpPr>
        <p:spPr>
          <a:xfrm rot="6211591">
            <a:off x="-1437346" y="7564"/>
            <a:ext cx="3809891" cy="3103329"/>
          </a:xfrm>
          <a:custGeom>
            <a:avLst/>
            <a:gdLst/>
            <a:ahLst/>
            <a:cxnLst/>
            <a:rect l="l" t="t" r="r" b="b"/>
            <a:pathLst>
              <a:path w="3809891" h="3103329">
                <a:moveTo>
                  <a:pt x="0" y="0"/>
                </a:moveTo>
                <a:lnTo>
                  <a:pt x="3809892" y="0"/>
                </a:lnTo>
                <a:lnTo>
                  <a:pt x="3809892" y="3103329"/>
                </a:lnTo>
                <a:lnTo>
                  <a:pt x="0" y="310332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4492432" y="8530970"/>
            <a:ext cx="3419378" cy="1454661"/>
          </a:xfrm>
          <a:custGeom>
            <a:avLst/>
            <a:gdLst/>
            <a:ahLst/>
            <a:cxnLst/>
            <a:rect l="l" t="t" r="r" b="b"/>
            <a:pathLst>
              <a:path w="3419378" h="1454661">
                <a:moveTo>
                  <a:pt x="0" y="0"/>
                </a:moveTo>
                <a:lnTo>
                  <a:pt x="3419378" y="0"/>
                </a:lnTo>
                <a:lnTo>
                  <a:pt x="3419378" y="1454660"/>
                </a:lnTo>
                <a:lnTo>
                  <a:pt x="0" y="1454660"/>
                </a:lnTo>
                <a:lnTo>
                  <a:pt x="0" y="0"/>
                </a:lnTo>
                <a:close/>
              </a:path>
            </a:pathLst>
          </a:custGeom>
          <a:blipFill>
            <a:blip r:embed="rId5"/>
            <a:stretch>
              <a:fillRect/>
            </a:stretch>
          </a:blipFill>
        </p:spPr>
      </p:sp>
      <p:sp>
        <p:nvSpPr>
          <p:cNvPr id="5" name="Freeform 5"/>
          <p:cNvSpPr/>
          <p:nvPr/>
        </p:nvSpPr>
        <p:spPr>
          <a:xfrm>
            <a:off x="4594176" y="1945461"/>
            <a:ext cx="9099648" cy="5586821"/>
          </a:xfrm>
          <a:custGeom>
            <a:avLst/>
            <a:gdLst/>
            <a:ahLst/>
            <a:cxnLst/>
            <a:rect l="l" t="t" r="r" b="b"/>
            <a:pathLst>
              <a:path w="9099648" h="5586821">
                <a:moveTo>
                  <a:pt x="0" y="0"/>
                </a:moveTo>
                <a:lnTo>
                  <a:pt x="9099648" y="0"/>
                </a:lnTo>
                <a:lnTo>
                  <a:pt x="9099648" y="5586821"/>
                </a:lnTo>
                <a:lnTo>
                  <a:pt x="0" y="5586821"/>
                </a:lnTo>
                <a:lnTo>
                  <a:pt x="0" y="0"/>
                </a:lnTo>
                <a:close/>
              </a:path>
            </a:pathLst>
          </a:custGeom>
          <a:blipFill>
            <a:blip r:embed="rId6"/>
            <a:stretch>
              <a:fillRect/>
            </a:stretch>
          </a:blipFill>
        </p:spPr>
      </p:sp>
      <p:sp>
        <p:nvSpPr>
          <p:cNvPr id="6" name="Freeform 6"/>
          <p:cNvSpPr/>
          <p:nvPr/>
        </p:nvSpPr>
        <p:spPr>
          <a:xfrm>
            <a:off x="4594176" y="7532282"/>
            <a:ext cx="9099648" cy="2182555"/>
          </a:xfrm>
          <a:custGeom>
            <a:avLst/>
            <a:gdLst/>
            <a:ahLst/>
            <a:cxnLst/>
            <a:rect l="l" t="t" r="r" b="b"/>
            <a:pathLst>
              <a:path w="9099648" h="2182555">
                <a:moveTo>
                  <a:pt x="0" y="0"/>
                </a:moveTo>
                <a:lnTo>
                  <a:pt x="9099648" y="0"/>
                </a:lnTo>
                <a:lnTo>
                  <a:pt x="9099648" y="2182556"/>
                </a:lnTo>
                <a:lnTo>
                  <a:pt x="0" y="2182556"/>
                </a:lnTo>
                <a:lnTo>
                  <a:pt x="0" y="0"/>
                </a:lnTo>
                <a:close/>
              </a:path>
            </a:pathLst>
          </a:custGeom>
          <a:blipFill>
            <a:blip r:embed="rId7"/>
            <a:stretch>
              <a:fillRect t="-12618"/>
            </a:stretch>
          </a:blipFill>
        </p:spPr>
      </p:sp>
      <p:sp>
        <p:nvSpPr>
          <p:cNvPr id="7" name="TextBox 7"/>
          <p:cNvSpPr txBox="1"/>
          <p:nvPr/>
        </p:nvSpPr>
        <p:spPr>
          <a:xfrm>
            <a:off x="2940724" y="156845"/>
            <a:ext cx="12406553" cy="1686560"/>
          </a:xfrm>
          <a:prstGeom prst="rect">
            <a:avLst/>
          </a:prstGeom>
        </p:spPr>
        <p:txBody>
          <a:bodyPr lIns="0" tIns="0" rIns="0" bIns="0" rtlCol="0" anchor="t">
            <a:spAutoFit/>
          </a:bodyPr>
          <a:lstStyle/>
          <a:p>
            <a:pPr algn="just">
              <a:lnSpc>
                <a:spcPts val="3640"/>
              </a:lnSpc>
            </a:pPr>
            <a:endParaRPr/>
          </a:p>
          <a:p>
            <a:pPr algn="ctr">
              <a:lnSpc>
                <a:spcPts val="6159"/>
              </a:lnSpc>
            </a:pPr>
            <a:r>
              <a:rPr lang="en-US" sz="4399">
                <a:solidFill>
                  <a:srgbClr val="000000"/>
                </a:solidFill>
                <a:latin typeface="Open Sans"/>
                <a:ea typeface="Open Sans"/>
                <a:cs typeface="Open Sans"/>
                <a:sym typeface="Open Sans"/>
              </a:rPr>
              <a:t>      </a:t>
            </a:r>
            <a:r>
              <a:rPr lang="en-US" sz="4399" b="1">
                <a:solidFill>
                  <a:srgbClr val="000000"/>
                </a:solidFill>
                <a:latin typeface="Open Sans Bold"/>
                <a:ea typeface="Open Sans Bold"/>
                <a:cs typeface="Open Sans Bold"/>
                <a:sym typeface="Open Sans Bold"/>
              </a:rPr>
              <a:t>Método Clave</a:t>
            </a:r>
            <a:r>
              <a:rPr lang="en-US" sz="4399">
                <a:solidFill>
                  <a:srgbClr val="000000"/>
                </a:solidFill>
                <a:latin typeface="Open Sans"/>
                <a:ea typeface="Open Sans"/>
                <a:cs typeface="Open Sans"/>
                <a:sym typeface="Open Sans"/>
              </a:rPr>
              <a:t>:</a:t>
            </a:r>
          </a:p>
          <a:p>
            <a:pPr marL="561344" lvl="1" indent="-280672" algn="just">
              <a:lnSpc>
                <a:spcPts val="3640"/>
              </a:lnSpc>
              <a:buFont typeface="Arial"/>
              <a:buChar char="•"/>
            </a:pPr>
            <a:r>
              <a:rPr lang="en-US" sz="2600" i="1">
                <a:solidFill>
                  <a:srgbClr val="000000"/>
                </a:solidFill>
                <a:latin typeface="Open Sans Italics"/>
                <a:ea typeface="Open Sans Italics"/>
                <a:cs typeface="Open Sans Italics"/>
                <a:sym typeface="Open Sans Italics"/>
              </a:rPr>
              <a:t>create_keyboard()</a:t>
            </a:r>
            <a:r>
              <a:rPr lang="en-US" sz="2600">
                <a:solidFill>
                  <a:srgbClr val="000000"/>
                </a:solidFill>
                <a:latin typeface="Open Sans"/>
                <a:ea typeface="Open Sans"/>
                <a:cs typeface="Open Sans"/>
                <a:sym typeface="Open Sans"/>
              </a:rPr>
              <a:t>: Crea y organiza el teclado en pantalla.</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145" t="-21206" b="-13063"/>
            </a:stretch>
          </a:blipFill>
        </p:spPr>
      </p:sp>
      <p:sp>
        <p:nvSpPr>
          <p:cNvPr id="3" name="Freeform 3"/>
          <p:cNvSpPr/>
          <p:nvPr/>
        </p:nvSpPr>
        <p:spPr>
          <a:xfrm rot="-5400000">
            <a:off x="14423525" y="5649991"/>
            <a:ext cx="5462160" cy="4449177"/>
          </a:xfrm>
          <a:custGeom>
            <a:avLst/>
            <a:gdLst/>
            <a:ahLst/>
            <a:cxnLst/>
            <a:rect l="l" t="t" r="r" b="b"/>
            <a:pathLst>
              <a:path w="5462160" h="4449177">
                <a:moveTo>
                  <a:pt x="0" y="0"/>
                </a:moveTo>
                <a:lnTo>
                  <a:pt x="5462160" y="0"/>
                </a:lnTo>
                <a:lnTo>
                  <a:pt x="5462160" y="4449177"/>
                </a:lnTo>
                <a:lnTo>
                  <a:pt x="0" y="444917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rot="5400000">
            <a:off x="-1538953" y="-763968"/>
            <a:ext cx="5462160" cy="4449177"/>
          </a:xfrm>
          <a:custGeom>
            <a:avLst/>
            <a:gdLst/>
            <a:ahLst/>
            <a:cxnLst/>
            <a:rect l="l" t="t" r="r" b="b"/>
            <a:pathLst>
              <a:path w="5462160" h="4449177">
                <a:moveTo>
                  <a:pt x="0" y="0"/>
                </a:moveTo>
                <a:lnTo>
                  <a:pt x="5462160" y="0"/>
                </a:lnTo>
                <a:lnTo>
                  <a:pt x="5462160" y="4449178"/>
                </a:lnTo>
                <a:lnTo>
                  <a:pt x="0" y="444917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a:off x="376190" y="8530970"/>
            <a:ext cx="3419378" cy="1454661"/>
          </a:xfrm>
          <a:custGeom>
            <a:avLst/>
            <a:gdLst/>
            <a:ahLst/>
            <a:cxnLst/>
            <a:rect l="l" t="t" r="r" b="b"/>
            <a:pathLst>
              <a:path w="3419378" h="1454661">
                <a:moveTo>
                  <a:pt x="0" y="0"/>
                </a:moveTo>
                <a:lnTo>
                  <a:pt x="3419378" y="0"/>
                </a:lnTo>
                <a:lnTo>
                  <a:pt x="3419378" y="1454660"/>
                </a:lnTo>
                <a:lnTo>
                  <a:pt x="0" y="1454660"/>
                </a:lnTo>
                <a:lnTo>
                  <a:pt x="0" y="0"/>
                </a:lnTo>
                <a:close/>
              </a:path>
            </a:pathLst>
          </a:custGeom>
          <a:blipFill>
            <a:blip r:embed="rId5"/>
            <a:stretch>
              <a:fillRect/>
            </a:stretch>
          </a:blipFill>
        </p:spPr>
      </p:sp>
      <p:sp>
        <p:nvSpPr>
          <p:cNvPr id="6" name="Freeform 6"/>
          <p:cNvSpPr/>
          <p:nvPr/>
        </p:nvSpPr>
        <p:spPr>
          <a:xfrm>
            <a:off x="6135455" y="5143500"/>
            <a:ext cx="6017090" cy="5035354"/>
          </a:xfrm>
          <a:custGeom>
            <a:avLst/>
            <a:gdLst/>
            <a:ahLst/>
            <a:cxnLst/>
            <a:rect l="l" t="t" r="r" b="b"/>
            <a:pathLst>
              <a:path w="6017090" h="5035354">
                <a:moveTo>
                  <a:pt x="0" y="0"/>
                </a:moveTo>
                <a:lnTo>
                  <a:pt x="6017090" y="0"/>
                </a:lnTo>
                <a:lnTo>
                  <a:pt x="6017090" y="5035354"/>
                </a:lnTo>
                <a:lnTo>
                  <a:pt x="0" y="5035354"/>
                </a:lnTo>
                <a:lnTo>
                  <a:pt x="0" y="0"/>
                </a:lnTo>
                <a:close/>
              </a:path>
            </a:pathLst>
          </a:custGeom>
          <a:blipFill>
            <a:blip r:embed="rId6"/>
            <a:stretch>
              <a:fillRect/>
            </a:stretch>
          </a:blipFill>
        </p:spPr>
      </p:sp>
      <p:sp>
        <p:nvSpPr>
          <p:cNvPr id="7" name="TextBox 7"/>
          <p:cNvSpPr txBox="1"/>
          <p:nvPr/>
        </p:nvSpPr>
        <p:spPr>
          <a:xfrm>
            <a:off x="3795568" y="463058"/>
            <a:ext cx="10696863" cy="928326"/>
          </a:xfrm>
          <a:prstGeom prst="rect">
            <a:avLst/>
          </a:prstGeom>
        </p:spPr>
        <p:txBody>
          <a:bodyPr lIns="0" tIns="0" rIns="0" bIns="0" rtlCol="0" anchor="t">
            <a:spAutoFit/>
          </a:bodyPr>
          <a:lstStyle/>
          <a:p>
            <a:pPr algn="ctr">
              <a:lnSpc>
                <a:spcPts val="7632"/>
              </a:lnSpc>
            </a:pPr>
            <a:r>
              <a:rPr lang="en-US" sz="5451">
                <a:solidFill>
                  <a:srgbClr val="000000"/>
                </a:solidFill>
                <a:latin typeface="Staatliches"/>
                <a:ea typeface="Staatliches"/>
                <a:cs typeface="Staatliches"/>
                <a:sym typeface="Staatliches"/>
              </a:rPr>
              <a:t>FUNCIONAMIENTO DEL TECLADO</a:t>
            </a:r>
          </a:p>
        </p:txBody>
      </p:sp>
      <p:sp>
        <p:nvSpPr>
          <p:cNvPr id="8" name="TextBox 8"/>
          <p:cNvSpPr txBox="1"/>
          <p:nvPr/>
        </p:nvSpPr>
        <p:spPr>
          <a:xfrm>
            <a:off x="2539532" y="1334234"/>
            <a:ext cx="13208936" cy="3317571"/>
          </a:xfrm>
          <a:prstGeom prst="rect">
            <a:avLst/>
          </a:prstGeom>
        </p:spPr>
        <p:txBody>
          <a:bodyPr lIns="0" tIns="0" rIns="0" bIns="0" rtlCol="0" anchor="t">
            <a:spAutoFit/>
          </a:bodyPr>
          <a:lstStyle/>
          <a:p>
            <a:pPr algn="just">
              <a:lnSpc>
                <a:spcPts val="3763"/>
              </a:lnSpc>
            </a:pPr>
            <a:r>
              <a:rPr lang="en-US" sz="2688">
                <a:solidFill>
                  <a:srgbClr val="000000"/>
                </a:solidFill>
                <a:latin typeface="Open Sans"/>
                <a:ea typeface="Open Sans"/>
                <a:cs typeface="Open Sans"/>
                <a:sym typeface="Open Sans"/>
              </a:rPr>
              <a:t>Después de completar el desarrollo del código, se creó un archivo ejecutable utilizando PyInstaller, que permite ejecutar la aplicación en cualquier equipo sin necesidad de dependencias adicionales. Este ejecutable incluye todos los recursos necesarios, como imágenes y configuraciones, asegurando que el teclado virtual funcione correctamente en cualquier entorno. Además, adjunto un enlace a un video en YouTube donde se muestra claramente el funcionamiento del teclado, destacando cómo cumple con todas sus funcionalidades</a:t>
            </a:r>
          </a:p>
        </p:txBody>
      </p:sp>
      <p:sp>
        <p:nvSpPr>
          <p:cNvPr id="9" name="TextBox 9"/>
          <p:cNvSpPr txBox="1"/>
          <p:nvPr/>
        </p:nvSpPr>
        <p:spPr>
          <a:xfrm>
            <a:off x="5084763" y="4747261"/>
            <a:ext cx="8118474" cy="396239"/>
          </a:xfrm>
          <a:prstGeom prst="rect">
            <a:avLst/>
          </a:prstGeom>
        </p:spPr>
        <p:txBody>
          <a:bodyPr lIns="0" tIns="0" rIns="0" bIns="0" rtlCol="0" anchor="t">
            <a:spAutoFit/>
          </a:bodyPr>
          <a:lstStyle/>
          <a:p>
            <a:pPr algn="ctr">
              <a:lnSpc>
                <a:spcPts val="3360"/>
              </a:lnSpc>
            </a:pPr>
            <a:r>
              <a:rPr lang="en-US" sz="2400">
                <a:solidFill>
                  <a:srgbClr val="000000"/>
                </a:solidFill>
                <a:latin typeface="Open Sans"/>
                <a:ea typeface="Open Sans"/>
                <a:cs typeface="Open Sans"/>
                <a:sym typeface="Open Sans"/>
              </a:rPr>
              <a:t>Link del video: </a:t>
            </a:r>
            <a:r>
              <a:rPr lang="en-US" sz="2400" u="sng">
                <a:solidFill>
                  <a:srgbClr val="000000"/>
                </a:solidFill>
                <a:latin typeface="Open Sans"/>
                <a:ea typeface="Open Sans"/>
                <a:cs typeface="Open Sans"/>
                <a:sym typeface="Open Sans"/>
                <a:hlinkClick r:id="rId7" tooltip="https://youtu.be/ITKaUqDVvy8"/>
              </a:rPr>
              <a:t>https://youtu.be/ITKaUqDVvy8</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145" t="-21206" b="-13063"/>
            </a:stretch>
          </a:blipFill>
        </p:spPr>
      </p:sp>
      <p:sp>
        <p:nvSpPr>
          <p:cNvPr id="3" name="Freeform 3"/>
          <p:cNvSpPr/>
          <p:nvPr/>
        </p:nvSpPr>
        <p:spPr>
          <a:xfrm rot="-5400000">
            <a:off x="14423525" y="5649991"/>
            <a:ext cx="5462160" cy="4449177"/>
          </a:xfrm>
          <a:custGeom>
            <a:avLst/>
            <a:gdLst/>
            <a:ahLst/>
            <a:cxnLst/>
            <a:rect l="l" t="t" r="r" b="b"/>
            <a:pathLst>
              <a:path w="5462160" h="4449177">
                <a:moveTo>
                  <a:pt x="0" y="0"/>
                </a:moveTo>
                <a:lnTo>
                  <a:pt x="5462160" y="0"/>
                </a:lnTo>
                <a:lnTo>
                  <a:pt x="5462160" y="4449177"/>
                </a:lnTo>
                <a:lnTo>
                  <a:pt x="0" y="444917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rot="5400000">
            <a:off x="-1538953" y="-763968"/>
            <a:ext cx="5462160" cy="4449177"/>
          </a:xfrm>
          <a:custGeom>
            <a:avLst/>
            <a:gdLst/>
            <a:ahLst/>
            <a:cxnLst/>
            <a:rect l="l" t="t" r="r" b="b"/>
            <a:pathLst>
              <a:path w="5462160" h="4449177">
                <a:moveTo>
                  <a:pt x="0" y="0"/>
                </a:moveTo>
                <a:lnTo>
                  <a:pt x="5462160" y="0"/>
                </a:lnTo>
                <a:lnTo>
                  <a:pt x="5462160" y="4449178"/>
                </a:lnTo>
                <a:lnTo>
                  <a:pt x="0" y="444917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a:off x="376190" y="8530970"/>
            <a:ext cx="3419378" cy="1454661"/>
          </a:xfrm>
          <a:custGeom>
            <a:avLst/>
            <a:gdLst/>
            <a:ahLst/>
            <a:cxnLst/>
            <a:rect l="l" t="t" r="r" b="b"/>
            <a:pathLst>
              <a:path w="3419378" h="1454661">
                <a:moveTo>
                  <a:pt x="0" y="0"/>
                </a:moveTo>
                <a:lnTo>
                  <a:pt x="3419378" y="0"/>
                </a:lnTo>
                <a:lnTo>
                  <a:pt x="3419378" y="1454660"/>
                </a:lnTo>
                <a:lnTo>
                  <a:pt x="0" y="1454660"/>
                </a:lnTo>
                <a:lnTo>
                  <a:pt x="0" y="0"/>
                </a:lnTo>
                <a:close/>
              </a:path>
            </a:pathLst>
          </a:custGeom>
          <a:blipFill>
            <a:blip r:embed="rId5"/>
            <a:stretch>
              <a:fillRect/>
            </a:stretch>
          </a:blipFill>
        </p:spPr>
      </p:sp>
      <p:sp>
        <p:nvSpPr>
          <p:cNvPr id="6" name="TextBox 6"/>
          <p:cNvSpPr txBox="1"/>
          <p:nvPr/>
        </p:nvSpPr>
        <p:spPr>
          <a:xfrm>
            <a:off x="3795568" y="463058"/>
            <a:ext cx="10696863" cy="928326"/>
          </a:xfrm>
          <a:prstGeom prst="rect">
            <a:avLst/>
          </a:prstGeom>
        </p:spPr>
        <p:txBody>
          <a:bodyPr lIns="0" tIns="0" rIns="0" bIns="0" rtlCol="0" anchor="t">
            <a:spAutoFit/>
          </a:bodyPr>
          <a:lstStyle/>
          <a:p>
            <a:pPr algn="ctr">
              <a:lnSpc>
                <a:spcPts val="7632"/>
              </a:lnSpc>
            </a:pPr>
            <a:r>
              <a:rPr lang="en-US" sz="5451">
                <a:solidFill>
                  <a:srgbClr val="000000"/>
                </a:solidFill>
                <a:latin typeface="Staatliches"/>
                <a:ea typeface="Staatliches"/>
                <a:cs typeface="Staatliches"/>
                <a:sym typeface="Staatliches"/>
              </a:rPr>
              <a:t>LIMITACIONES</a:t>
            </a:r>
          </a:p>
        </p:txBody>
      </p:sp>
      <p:sp>
        <p:nvSpPr>
          <p:cNvPr id="7" name="TextBox 7"/>
          <p:cNvSpPr txBox="1"/>
          <p:nvPr/>
        </p:nvSpPr>
        <p:spPr>
          <a:xfrm>
            <a:off x="2539532" y="2084994"/>
            <a:ext cx="13208936" cy="5703869"/>
          </a:xfrm>
          <a:prstGeom prst="rect">
            <a:avLst/>
          </a:prstGeom>
        </p:spPr>
        <p:txBody>
          <a:bodyPr lIns="0" tIns="0" rIns="0" bIns="0" rtlCol="0" anchor="t">
            <a:spAutoFit/>
          </a:bodyPr>
          <a:lstStyle/>
          <a:p>
            <a:pPr marL="580389" lvl="1" indent="-290195" algn="just">
              <a:lnSpc>
                <a:spcPts val="3763"/>
              </a:lnSpc>
              <a:buFont typeface="Arial"/>
              <a:buChar char="•"/>
            </a:pPr>
            <a:r>
              <a:rPr lang="en-US" sz="2688" b="1">
                <a:solidFill>
                  <a:srgbClr val="000000"/>
                </a:solidFill>
                <a:latin typeface="Open Sans Bold"/>
                <a:ea typeface="Open Sans Bold"/>
                <a:cs typeface="Open Sans Bold"/>
                <a:sym typeface="Open Sans Bold"/>
              </a:rPr>
              <a:t>Falta de integración con otras aplicaciones</a:t>
            </a:r>
            <a:r>
              <a:rPr lang="en-US" sz="2688">
                <a:solidFill>
                  <a:srgbClr val="000000"/>
                </a:solidFill>
                <a:latin typeface="Open Sans"/>
                <a:ea typeface="Open Sans"/>
                <a:cs typeface="Open Sans"/>
                <a:sym typeface="Open Sans"/>
              </a:rPr>
              <a:t>: Actualmente, el teclado en pantalla funciona dentro de la propia aplicación donde se muestra lo que se redacta por medio de el en un cuadro de texto, pero no se ha logrado una integración total con otras aplicaciones del sistema, lo que limita su uso fuera de su entorno.</a:t>
            </a:r>
          </a:p>
          <a:p>
            <a:pPr algn="just">
              <a:lnSpc>
                <a:spcPts val="3763"/>
              </a:lnSpc>
            </a:pPr>
            <a:endParaRPr lang="en-US" sz="2688">
              <a:solidFill>
                <a:srgbClr val="000000"/>
              </a:solidFill>
              <a:latin typeface="Open Sans"/>
              <a:ea typeface="Open Sans"/>
              <a:cs typeface="Open Sans"/>
              <a:sym typeface="Open Sans"/>
            </a:endParaRPr>
          </a:p>
          <a:p>
            <a:pPr algn="just">
              <a:lnSpc>
                <a:spcPts val="3763"/>
              </a:lnSpc>
            </a:pPr>
            <a:endParaRPr lang="en-US" sz="2688">
              <a:solidFill>
                <a:srgbClr val="000000"/>
              </a:solidFill>
              <a:latin typeface="Open Sans"/>
              <a:ea typeface="Open Sans"/>
              <a:cs typeface="Open Sans"/>
              <a:sym typeface="Open Sans"/>
            </a:endParaRPr>
          </a:p>
          <a:p>
            <a:pPr marL="580389" lvl="1" indent="-290195" algn="just">
              <a:lnSpc>
                <a:spcPts val="3763"/>
              </a:lnSpc>
              <a:buFont typeface="Arial"/>
              <a:buChar char="•"/>
            </a:pPr>
            <a:r>
              <a:rPr lang="en-US" sz="2688" b="1">
                <a:solidFill>
                  <a:srgbClr val="000000"/>
                </a:solidFill>
                <a:latin typeface="Open Sans Bold"/>
                <a:ea typeface="Open Sans Bold"/>
                <a:cs typeface="Open Sans Bold"/>
                <a:sym typeface="Open Sans Bold"/>
              </a:rPr>
              <a:t>Dependencia de imágenes estáticas</a:t>
            </a:r>
            <a:r>
              <a:rPr lang="en-US" sz="2688">
                <a:solidFill>
                  <a:srgbClr val="000000"/>
                </a:solidFill>
                <a:latin typeface="Open Sans"/>
                <a:ea typeface="Open Sans"/>
                <a:cs typeface="Open Sans"/>
                <a:sym typeface="Open Sans"/>
              </a:rPr>
              <a:t>: El uso de imágenes estáticas para representar las letras del LSC podría ser mejorado con animaciones o videos que muestren el movimiento real de los signos, lo que haría la interacción más precisa.</a:t>
            </a:r>
          </a:p>
          <a:p>
            <a:pPr algn="just">
              <a:lnSpc>
                <a:spcPts val="3763"/>
              </a:lnSpc>
            </a:pPr>
            <a:endParaRPr lang="en-US" sz="2688">
              <a:solidFill>
                <a:srgbClr val="000000"/>
              </a:solidFill>
              <a:latin typeface="Open Sans"/>
              <a:ea typeface="Open Sans"/>
              <a:cs typeface="Open Sans"/>
              <a:sym typeface="Open Sans"/>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145" t="-21206" b="-13063"/>
            </a:stretch>
          </a:blipFill>
        </p:spPr>
      </p:sp>
      <p:sp>
        <p:nvSpPr>
          <p:cNvPr id="3" name="Freeform 3"/>
          <p:cNvSpPr/>
          <p:nvPr/>
        </p:nvSpPr>
        <p:spPr>
          <a:xfrm rot="-5400000">
            <a:off x="14423525" y="5649991"/>
            <a:ext cx="5462160" cy="4449177"/>
          </a:xfrm>
          <a:custGeom>
            <a:avLst/>
            <a:gdLst/>
            <a:ahLst/>
            <a:cxnLst/>
            <a:rect l="l" t="t" r="r" b="b"/>
            <a:pathLst>
              <a:path w="5462160" h="4449177">
                <a:moveTo>
                  <a:pt x="0" y="0"/>
                </a:moveTo>
                <a:lnTo>
                  <a:pt x="5462160" y="0"/>
                </a:lnTo>
                <a:lnTo>
                  <a:pt x="5462160" y="4449177"/>
                </a:lnTo>
                <a:lnTo>
                  <a:pt x="0" y="444917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rot="5400000">
            <a:off x="-1538953" y="-763968"/>
            <a:ext cx="5462160" cy="4449177"/>
          </a:xfrm>
          <a:custGeom>
            <a:avLst/>
            <a:gdLst/>
            <a:ahLst/>
            <a:cxnLst/>
            <a:rect l="l" t="t" r="r" b="b"/>
            <a:pathLst>
              <a:path w="5462160" h="4449177">
                <a:moveTo>
                  <a:pt x="0" y="0"/>
                </a:moveTo>
                <a:lnTo>
                  <a:pt x="5462160" y="0"/>
                </a:lnTo>
                <a:lnTo>
                  <a:pt x="5462160" y="4449178"/>
                </a:lnTo>
                <a:lnTo>
                  <a:pt x="0" y="444917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a:off x="376190" y="8530970"/>
            <a:ext cx="3419378" cy="1454661"/>
          </a:xfrm>
          <a:custGeom>
            <a:avLst/>
            <a:gdLst/>
            <a:ahLst/>
            <a:cxnLst/>
            <a:rect l="l" t="t" r="r" b="b"/>
            <a:pathLst>
              <a:path w="3419378" h="1454661">
                <a:moveTo>
                  <a:pt x="0" y="0"/>
                </a:moveTo>
                <a:lnTo>
                  <a:pt x="3419378" y="0"/>
                </a:lnTo>
                <a:lnTo>
                  <a:pt x="3419378" y="1454660"/>
                </a:lnTo>
                <a:lnTo>
                  <a:pt x="0" y="1454660"/>
                </a:lnTo>
                <a:lnTo>
                  <a:pt x="0" y="0"/>
                </a:lnTo>
                <a:close/>
              </a:path>
            </a:pathLst>
          </a:custGeom>
          <a:blipFill>
            <a:blip r:embed="rId5"/>
            <a:stretch>
              <a:fillRect/>
            </a:stretch>
          </a:blipFill>
        </p:spPr>
      </p:sp>
      <p:grpSp>
        <p:nvGrpSpPr>
          <p:cNvPr id="6" name="Group 6"/>
          <p:cNvGrpSpPr>
            <a:grpSpLocks noChangeAspect="1"/>
          </p:cNvGrpSpPr>
          <p:nvPr/>
        </p:nvGrpSpPr>
        <p:grpSpPr>
          <a:xfrm>
            <a:off x="6444354" y="5707058"/>
            <a:ext cx="5399292" cy="4335044"/>
            <a:chOff x="0" y="0"/>
            <a:chExt cx="7467600" cy="5995670"/>
          </a:xfrm>
        </p:grpSpPr>
        <p:sp>
          <p:nvSpPr>
            <p:cNvPr id="7" name="Freeform 7"/>
            <p:cNvSpPr/>
            <p:nvPr/>
          </p:nvSpPr>
          <p:spPr>
            <a:xfrm>
              <a:off x="0" y="0"/>
              <a:ext cx="7467600" cy="4513580"/>
            </a:xfrm>
            <a:custGeom>
              <a:avLst/>
              <a:gdLst/>
              <a:ahLst/>
              <a:cxnLst/>
              <a:rect l="l" t="t" r="r" b="b"/>
              <a:pathLst>
                <a:path w="7467600" h="4513580">
                  <a:moveTo>
                    <a:pt x="7127240" y="0"/>
                  </a:moveTo>
                  <a:lnTo>
                    <a:pt x="340360" y="0"/>
                  </a:lnTo>
                  <a:cubicBezTo>
                    <a:pt x="152400" y="0"/>
                    <a:pt x="0" y="152400"/>
                    <a:pt x="0" y="340360"/>
                  </a:cubicBezTo>
                  <a:lnTo>
                    <a:pt x="0" y="4513580"/>
                  </a:lnTo>
                  <a:lnTo>
                    <a:pt x="7467600" y="4513580"/>
                  </a:lnTo>
                  <a:lnTo>
                    <a:pt x="7467600" y="340360"/>
                  </a:lnTo>
                  <a:cubicBezTo>
                    <a:pt x="7467600" y="152400"/>
                    <a:pt x="7315200" y="0"/>
                    <a:pt x="7127240" y="0"/>
                  </a:cubicBezTo>
                  <a:close/>
                  <a:moveTo>
                    <a:pt x="7142480" y="4188460"/>
                  </a:moveTo>
                  <a:lnTo>
                    <a:pt x="314961" y="4188460"/>
                  </a:lnTo>
                  <a:lnTo>
                    <a:pt x="314961" y="353060"/>
                  </a:lnTo>
                  <a:lnTo>
                    <a:pt x="7142480" y="353060"/>
                  </a:lnTo>
                  <a:lnTo>
                    <a:pt x="7142480" y="4188460"/>
                  </a:lnTo>
                  <a:close/>
                </a:path>
              </a:pathLst>
            </a:custGeom>
            <a:solidFill>
              <a:srgbClr val="000000"/>
            </a:solidFill>
          </p:spPr>
        </p:sp>
        <p:sp>
          <p:nvSpPr>
            <p:cNvPr id="8" name="Freeform 8"/>
            <p:cNvSpPr/>
            <p:nvPr/>
          </p:nvSpPr>
          <p:spPr>
            <a:xfrm>
              <a:off x="0" y="4514850"/>
              <a:ext cx="7467600" cy="695960"/>
            </a:xfrm>
            <a:custGeom>
              <a:avLst/>
              <a:gdLst/>
              <a:ahLst/>
              <a:cxnLst/>
              <a:rect l="l" t="t" r="r" b="b"/>
              <a:pathLst>
                <a:path w="7467600" h="695960">
                  <a:moveTo>
                    <a:pt x="0" y="355600"/>
                  </a:moveTo>
                  <a:cubicBezTo>
                    <a:pt x="0" y="543560"/>
                    <a:pt x="152400" y="695960"/>
                    <a:pt x="340360" y="695960"/>
                  </a:cubicBezTo>
                  <a:lnTo>
                    <a:pt x="7127240" y="695960"/>
                  </a:lnTo>
                  <a:cubicBezTo>
                    <a:pt x="7315200" y="695960"/>
                    <a:pt x="7467600" y="543560"/>
                    <a:pt x="7467600" y="355600"/>
                  </a:cubicBezTo>
                  <a:lnTo>
                    <a:pt x="7467600" y="0"/>
                  </a:lnTo>
                  <a:lnTo>
                    <a:pt x="0" y="0"/>
                  </a:lnTo>
                  <a:lnTo>
                    <a:pt x="0" y="355600"/>
                  </a:lnTo>
                  <a:close/>
                </a:path>
              </a:pathLst>
            </a:custGeom>
            <a:solidFill>
              <a:srgbClr val="E9E9E9"/>
            </a:solidFill>
          </p:spPr>
        </p:sp>
        <p:sp>
          <p:nvSpPr>
            <p:cNvPr id="9" name="Freeform 9"/>
            <p:cNvSpPr/>
            <p:nvPr/>
          </p:nvSpPr>
          <p:spPr>
            <a:xfrm>
              <a:off x="2429510" y="5210810"/>
              <a:ext cx="2606040" cy="791210"/>
            </a:xfrm>
            <a:custGeom>
              <a:avLst/>
              <a:gdLst/>
              <a:ahLst/>
              <a:cxnLst/>
              <a:rect l="l" t="t" r="r" b="b"/>
              <a:pathLst>
                <a:path w="2606040" h="791210">
                  <a:moveTo>
                    <a:pt x="1258570" y="0"/>
                  </a:moveTo>
                  <a:lnTo>
                    <a:pt x="453390" y="0"/>
                  </a:lnTo>
                  <a:cubicBezTo>
                    <a:pt x="453390" y="0"/>
                    <a:pt x="429260" y="370840"/>
                    <a:pt x="403860" y="525780"/>
                  </a:cubicBezTo>
                  <a:cubicBezTo>
                    <a:pt x="359410" y="791210"/>
                    <a:pt x="87630" y="706120"/>
                    <a:pt x="10160" y="762000"/>
                  </a:cubicBezTo>
                  <a:cubicBezTo>
                    <a:pt x="0" y="769620"/>
                    <a:pt x="5080" y="786130"/>
                    <a:pt x="17780" y="786130"/>
                  </a:cubicBezTo>
                  <a:lnTo>
                    <a:pt x="2588260" y="786130"/>
                  </a:lnTo>
                  <a:cubicBezTo>
                    <a:pt x="2600960" y="786130"/>
                    <a:pt x="2606040" y="769620"/>
                    <a:pt x="2595880" y="762000"/>
                  </a:cubicBezTo>
                  <a:cubicBezTo>
                    <a:pt x="2518410" y="706120"/>
                    <a:pt x="2246630" y="791210"/>
                    <a:pt x="2202180" y="525780"/>
                  </a:cubicBezTo>
                  <a:cubicBezTo>
                    <a:pt x="2176780" y="370840"/>
                    <a:pt x="2152650" y="0"/>
                    <a:pt x="2152650" y="0"/>
                  </a:cubicBezTo>
                  <a:lnTo>
                    <a:pt x="1258570" y="0"/>
                  </a:lnTo>
                  <a:close/>
                </a:path>
              </a:pathLst>
            </a:custGeom>
            <a:solidFill>
              <a:srgbClr val="BBBBBB"/>
            </a:solidFill>
          </p:spPr>
        </p:sp>
        <p:sp>
          <p:nvSpPr>
            <p:cNvPr id="10" name="Freeform 10"/>
            <p:cNvSpPr/>
            <p:nvPr/>
          </p:nvSpPr>
          <p:spPr>
            <a:xfrm>
              <a:off x="314960" y="353060"/>
              <a:ext cx="6827520" cy="3835400"/>
            </a:xfrm>
            <a:custGeom>
              <a:avLst/>
              <a:gdLst/>
              <a:ahLst/>
              <a:cxnLst/>
              <a:rect l="l" t="t" r="r" b="b"/>
              <a:pathLst>
                <a:path w="6827520" h="3835400">
                  <a:moveTo>
                    <a:pt x="0" y="0"/>
                  </a:moveTo>
                  <a:lnTo>
                    <a:pt x="6827520" y="0"/>
                  </a:lnTo>
                  <a:lnTo>
                    <a:pt x="6827520" y="3835400"/>
                  </a:lnTo>
                  <a:lnTo>
                    <a:pt x="0" y="3835400"/>
                  </a:lnTo>
                  <a:close/>
                </a:path>
              </a:pathLst>
            </a:custGeom>
            <a:blipFill>
              <a:blip r:embed="rId6"/>
              <a:stretch>
                <a:fillRect t="-9411" b="-9411"/>
              </a:stretch>
            </a:blipFill>
          </p:spPr>
        </p:sp>
      </p:grpSp>
      <p:sp>
        <p:nvSpPr>
          <p:cNvPr id="11" name="TextBox 11"/>
          <p:cNvSpPr txBox="1"/>
          <p:nvPr/>
        </p:nvSpPr>
        <p:spPr>
          <a:xfrm>
            <a:off x="3795568" y="1135233"/>
            <a:ext cx="10696863" cy="928326"/>
          </a:xfrm>
          <a:prstGeom prst="rect">
            <a:avLst/>
          </a:prstGeom>
        </p:spPr>
        <p:txBody>
          <a:bodyPr lIns="0" tIns="0" rIns="0" bIns="0" rtlCol="0" anchor="t">
            <a:spAutoFit/>
          </a:bodyPr>
          <a:lstStyle/>
          <a:p>
            <a:pPr algn="ctr">
              <a:lnSpc>
                <a:spcPts val="7632"/>
              </a:lnSpc>
            </a:pPr>
            <a:r>
              <a:rPr lang="en-US" sz="5451">
                <a:solidFill>
                  <a:srgbClr val="000000"/>
                </a:solidFill>
                <a:latin typeface="Staatliches"/>
                <a:ea typeface="Staatliches"/>
                <a:cs typeface="Staatliches"/>
                <a:sym typeface="Staatliches"/>
              </a:rPr>
              <a:t>PRÓXIMOS PASOS ANTES DE LA ENTREGA FINAL</a:t>
            </a:r>
          </a:p>
        </p:txBody>
      </p:sp>
      <p:sp>
        <p:nvSpPr>
          <p:cNvPr id="12" name="TextBox 12"/>
          <p:cNvSpPr txBox="1"/>
          <p:nvPr/>
        </p:nvSpPr>
        <p:spPr>
          <a:xfrm>
            <a:off x="3416716" y="2531706"/>
            <a:ext cx="11513301" cy="3092826"/>
          </a:xfrm>
          <a:prstGeom prst="rect">
            <a:avLst/>
          </a:prstGeom>
        </p:spPr>
        <p:txBody>
          <a:bodyPr lIns="0" tIns="0" rIns="0" bIns="0" rtlCol="0" anchor="t">
            <a:spAutoFit/>
          </a:bodyPr>
          <a:lstStyle/>
          <a:p>
            <a:pPr marL="541633" lvl="1" indent="-270816" algn="just">
              <a:lnSpc>
                <a:spcPts val="3512"/>
              </a:lnSpc>
              <a:buFont typeface="Arial"/>
              <a:buChar char="•"/>
            </a:pPr>
            <a:r>
              <a:rPr lang="en-US" sz="2508">
                <a:solidFill>
                  <a:srgbClr val="000000"/>
                </a:solidFill>
                <a:latin typeface="Open Sans"/>
                <a:ea typeface="Open Sans"/>
                <a:cs typeface="Open Sans"/>
                <a:sym typeface="Open Sans"/>
              </a:rPr>
              <a:t>Predicción de palabras: Implementar un sistema básico de autocompletado para agilizar la escritura con un banco de palabras comunes.</a:t>
            </a:r>
          </a:p>
          <a:p>
            <a:pPr algn="just">
              <a:lnSpc>
                <a:spcPts val="3512"/>
              </a:lnSpc>
            </a:pPr>
            <a:endParaRPr lang="en-US" sz="2508">
              <a:solidFill>
                <a:srgbClr val="000000"/>
              </a:solidFill>
              <a:latin typeface="Open Sans"/>
              <a:ea typeface="Open Sans"/>
              <a:cs typeface="Open Sans"/>
              <a:sym typeface="Open Sans"/>
            </a:endParaRPr>
          </a:p>
          <a:p>
            <a:pPr marL="541633" lvl="1" indent="-270816" algn="just">
              <a:lnSpc>
                <a:spcPts val="3512"/>
              </a:lnSpc>
              <a:buFont typeface="Arial"/>
              <a:buChar char="•"/>
            </a:pPr>
            <a:r>
              <a:rPr lang="en-US" sz="2508">
                <a:solidFill>
                  <a:srgbClr val="000000"/>
                </a:solidFill>
                <a:latin typeface="Open Sans"/>
                <a:ea typeface="Open Sans"/>
                <a:cs typeface="Open Sans"/>
                <a:sym typeface="Open Sans"/>
              </a:rPr>
              <a:t>Pruebas con usuarios: Realizar pruebas con diferentes usuarios para optimizar la funcionalidad y experiencia del teclado.</a:t>
            </a:r>
          </a:p>
          <a:p>
            <a:pPr algn="just">
              <a:lnSpc>
                <a:spcPts val="3512"/>
              </a:lnSpc>
            </a:pPr>
            <a:endParaRPr lang="en-US" sz="2508">
              <a:solidFill>
                <a:srgbClr val="000000"/>
              </a:solidFill>
              <a:latin typeface="Open Sans"/>
              <a:ea typeface="Open Sans"/>
              <a:cs typeface="Open Sans"/>
              <a:sym typeface="Open Sans"/>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145" t="-21206" b="-13063"/>
            </a:stretch>
          </a:blipFill>
        </p:spPr>
      </p:sp>
      <p:sp>
        <p:nvSpPr>
          <p:cNvPr id="3" name="Freeform 3"/>
          <p:cNvSpPr/>
          <p:nvPr/>
        </p:nvSpPr>
        <p:spPr>
          <a:xfrm rot="-5400000">
            <a:off x="15048519" y="6029916"/>
            <a:ext cx="5462160" cy="4449177"/>
          </a:xfrm>
          <a:custGeom>
            <a:avLst/>
            <a:gdLst/>
            <a:ahLst/>
            <a:cxnLst/>
            <a:rect l="l" t="t" r="r" b="b"/>
            <a:pathLst>
              <a:path w="5462160" h="4449177">
                <a:moveTo>
                  <a:pt x="0" y="0"/>
                </a:moveTo>
                <a:lnTo>
                  <a:pt x="5462159" y="0"/>
                </a:lnTo>
                <a:lnTo>
                  <a:pt x="5462159" y="4449177"/>
                </a:lnTo>
                <a:lnTo>
                  <a:pt x="0" y="444917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rot="5400000">
            <a:off x="-1538953" y="-763968"/>
            <a:ext cx="5462160" cy="4449177"/>
          </a:xfrm>
          <a:custGeom>
            <a:avLst/>
            <a:gdLst/>
            <a:ahLst/>
            <a:cxnLst/>
            <a:rect l="l" t="t" r="r" b="b"/>
            <a:pathLst>
              <a:path w="5462160" h="4449177">
                <a:moveTo>
                  <a:pt x="0" y="0"/>
                </a:moveTo>
                <a:lnTo>
                  <a:pt x="5462160" y="0"/>
                </a:lnTo>
                <a:lnTo>
                  <a:pt x="5462160" y="4449178"/>
                </a:lnTo>
                <a:lnTo>
                  <a:pt x="0" y="444917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a:off x="376190" y="8530970"/>
            <a:ext cx="3419378" cy="1454661"/>
          </a:xfrm>
          <a:custGeom>
            <a:avLst/>
            <a:gdLst/>
            <a:ahLst/>
            <a:cxnLst/>
            <a:rect l="l" t="t" r="r" b="b"/>
            <a:pathLst>
              <a:path w="3419378" h="1454661">
                <a:moveTo>
                  <a:pt x="0" y="0"/>
                </a:moveTo>
                <a:lnTo>
                  <a:pt x="3419378" y="0"/>
                </a:lnTo>
                <a:lnTo>
                  <a:pt x="3419378" y="1454660"/>
                </a:lnTo>
                <a:lnTo>
                  <a:pt x="0" y="1454660"/>
                </a:lnTo>
                <a:lnTo>
                  <a:pt x="0" y="0"/>
                </a:lnTo>
                <a:close/>
              </a:path>
            </a:pathLst>
          </a:custGeom>
          <a:blipFill>
            <a:blip r:embed="rId5"/>
            <a:stretch>
              <a:fillRect/>
            </a:stretch>
          </a:blipFill>
        </p:spPr>
      </p:sp>
      <p:grpSp>
        <p:nvGrpSpPr>
          <p:cNvPr id="6" name="Group 6"/>
          <p:cNvGrpSpPr/>
          <p:nvPr/>
        </p:nvGrpSpPr>
        <p:grpSpPr>
          <a:xfrm>
            <a:off x="2998154" y="6132908"/>
            <a:ext cx="1594828" cy="2670175"/>
            <a:chOff x="0" y="0"/>
            <a:chExt cx="2004060" cy="3355340"/>
          </a:xfrm>
        </p:grpSpPr>
        <p:sp>
          <p:nvSpPr>
            <p:cNvPr id="7" name="Freeform 7"/>
            <p:cNvSpPr/>
            <p:nvPr/>
          </p:nvSpPr>
          <p:spPr>
            <a:xfrm>
              <a:off x="0" y="0"/>
              <a:ext cx="2004060" cy="3355340"/>
            </a:xfrm>
            <a:custGeom>
              <a:avLst/>
              <a:gdLst/>
              <a:ahLst/>
              <a:cxnLst/>
              <a:rect l="l" t="t" r="r" b="b"/>
              <a:pathLst>
                <a:path w="2004060" h="3355340">
                  <a:moveTo>
                    <a:pt x="783590" y="2051050"/>
                  </a:moveTo>
                  <a:lnTo>
                    <a:pt x="1826260" y="2051050"/>
                  </a:lnTo>
                  <a:lnTo>
                    <a:pt x="1826260" y="1314450"/>
                  </a:lnTo>
                  <a:lnTo>
                    <a:pt x="783590" y="1314450"/>
                  </a:lnTo>
                  <a:lnTo>
                    <a:pt x="783590" y="739140"/>
                  </a:lnTo>
                  <a:lnTo>
                    <a:pt x="2004060" y="739140"/>
                  </a:lnTo>
                  <a:lnTo>
                    <a:pt x="2004060" y="0"/>
                  </a:lnTo>
                  <a:lnTo>
                    <a:pt x="0" y="0"/>
                  </a:lnTo>
                  <a:lnTo>
                    <a:pt x="0" y="3355340"/>
                  </a:lnTo>
                  <a:lnTo>
                    <a:pt x="783590" y="3355340"/>
                  </a:lnTo>
                  <a:close/>
                </a:path>
              </a:pathLst>
            </a:custGeom>
            <a:blipFill>
              <a:blip r:embed="rId6"/>
              <a:stretch>
                <a:fillRect b="-85593"/>
              </a:stretch>
            </a:blipFill>
          </p:spPr>
        </p:sp>
      </p:grpSp>
      <p:grpSp>
        <p:nvGrpSpPr>
          <p:cNvPr id="8" name="Group 8"/>
          <p:cNvGrpSpPr/>
          <p:nvPr/>
        </p:nvGrpSpPr>
        <p:grpSpPr>
          <a:xfrm>
            <a:off x="4964825" y="6132908"/>
            <a:ext cx="1806295" cy="2670175"/>
            <a:chOff x="0" y="0"/>
            <a:chExt cx="2307590" cy="3411220"/>
          </a:xfrm>
        </p:grpSpPr>
        <p:sp>
          <p:nvSpPr>
            <p:cNvPr id="9" name="Freeform 9"/>
            <p:cNvSpPr/>
            <p:nvPr/>
          </p:nvSpPr>
          <p:spPr>
            <a:xfrm>
              <a:off x="0" y="0"/>
              <a:ext cx="2307590" cy="3412490"/>
            </a:xfrm>
            <a:custGeom>
              <a:avLst/>
              <a:gdLst/>
              <a:ahLst/>
              <a:cxnLst/>
              <a:rect l="l" t="t" r="r" b="b"/>
              <a:pathLst>
                <a:path w="2307590" h="3412490">
                  <a:moveTo>
                    <a:pt x="2307590" y="2264410"/>
                  </a:moveTo>
                  <a:lnTo>
                    <a:pt x="2307590" y="0"/>
                  </a:lnTo>
                  <a:lnTo>
                    <a:pt x="1521460" y="0"/>
                  </a:lnTo>
                  <a:lnTo>
                    <a:pt x="1521460" y="2244090"/>
                  </a:lnTo>
                  <a:cubicBezTo>
                    <a:pt x="1521460" y="2397760"/>
                    <a:pt x="1488440" y="2512060"/>
                    <a:pt x="1423670" y="2585720"/>
                  </a:cubicBezTo>
                  <a:cubicBezTo>
                    <a:pt x="1360170" y="2656840"/>
                    <a:pt x="1271270" y="2689860"/>
                    <a:pt x="1150620" y="2689860"/>
                  </a:cubicBezTo>
                  <a:cubicBezTo>
                    <a:pt x="1029970" y="2689860"/>
                    <a:pt x="942340" y="2655570"/>
                    <a:pt x="880110" y="2585720"/>
                  </a:cubicBezTo>
                  <a:cubicBezTo>
                    <a:pt x="815340" y="2512060"/>
                    <a:pt x="783590" y="2397760"/>
                    <a:pt x="783590" y="2244090"/>
                  </a:cubicBezTo>
                  <a:lnTo>
                    <a:pt x="783590" y="0"/>
                  </a:lnTo>
                  <a:lnTo>
                    <a:pt x="0" y="0"/>
                  </a:lnTo>
                  <a:lnTo>
                    <a:pt x="0" y="2264410"/>
                  </a:lnTo>
                  <a:cubicBezTo>
                    <a:pt x="0" y="2446020"/>
                    <a:pt x="26670" y="2609850"/>
                    <a:pt x="78740" y="2750820"/>
                  </a:cubicBezTo>
                  <a:cubicBezTo>
                    <a:pt x="132080" y="2895600"/>
                    <a:pt x="209550" y="3017520"/>
                    <a:pt x="311150" y="3116580"/>
                  </a:cubicBezTo>
                  <a:cubicBezTo>
                    <a:pt x="411480" y="3214370"/>
                    <a:pt x="534670" y="3289300"/>
                    <a:pt x="678180" y="3338830"/>
                  </a:cubicBezTo>
                  <a:cubicBezTo>
                    <a:pt x="817880" y="3387090"/>
                    <a:pt x="976630" y="3412490"/>
                    <a:pt x="1151890" y="3412490"/>
                  </a:cubicBezTo>
                  <a:cubicBezTo>
                    <a:pt x="1325880" y="3412490"/>
                    <a:pt x="1485900" y="3388360"/>
                    <a:pt x="1625600" y="3340100"/>
                  </a:cubicBezTo>
                  <a:cubicBezTo>
                    <a:pt x="1769110" y="3290570"/>
                    <a:pt x="1893570" y="3215640"/>
                    <a:pt x="1995170" y="3117850"/>
                  </a:cubicBezTo>
                  <a:cubicBezTo>
                    <a:pt x="2096770" y="3020060"/>
                    <a:pt x="2175510" y="2896870"/>
                    <a:pt x="2228850" y="2753360"/>
                  </a:cubicBezTo>
                  <a:cubicBezTo>
                    <a:pt x="2280920" y="2609850"/>
                    <a:pt x="2307590" y="2446020"/>
                    <a:pt x="2307590" y="2264410"/>
                  </a:cubicBezTo>
                  <a:close/>
                </a:path>
              </a:pathLst>
            </a:custGeom>
            <a:blipFill>
              <a:blip r:embed="rId6"/>
              <a:stretch>
                <a:fillRect t="-55062" b="-55062"/>
              </a:stretch>
            </a:blipFill>
          </p:spPr>
        </p:sp>
      </p:grpSp>
      <p:grpSp>
        <p:nvGrpSpPr>
          <p:cNvPr id="10" name="Group 10"/>
          <p:cNvGrpSpPr/>
          <p:nvPr/>
        </p:nvGrpSpPr>
        <p:grpSpPr>
          <a:xfrm>
            <a:off x="7142595" y="6132908"/>
            <a:ext cx="1819884" cy="2670175"/>
            <a:chOff x="0" y="0"/>
            <a:chExt cx="2286000" cy="3354070"/>
          </a:xfrm>
        </p:grpSpPr>
        <p:sp>
          <p:nvSpPr>
            <p:cNvPr id="11" name="Freeform 11"/>
            <p:cNvSpPr/>
            <p:nvPr/>
          </p:nvSpPr>
          <p:spPr>
            <a:xfrm>
              <a:off x="-2540" y="-1270"/>
              <a:ext cx="2288540" cy="3355340"/>
            </a:xfrm>
            <a:custGeom>
              <a:avLst/>
              <a:gdLst/>
              <a:ahLst/>
              <a:cxnLst/>
              <a:rect l="l" t="t" r="r" b="b"/>
              <a:pathLst>
                <a:path w="2288540" h="3355340">
                  <a:moveTo>
                    <a:pt x="2540" y="2540"/>
                  </a:moveTo>
                  <a:lnTo>
                    <a:pt x="2540" y="739140"/>
                  </a:lnTo>
                  <a:lnTo>
                    <a:pt x="751840" y="739140"/>
                  </a:lnTo>
                  <a:lnTo>
                    <a:pt x="751840" y="3355340"/>
                  </a:lnTo>
                  <a:lnTo>
                    <a:pt x="1539240" y="3355340"/>
                  </a:lnTo>
                  <a:lnTo>
                    <a:pt x="1539240" y="739140"/>
                  </a:lnTo>
                  <a:lnTo>
                    <a:pt x="2288540" y="739140"/>
                  </a:lnTo>
                  <a:lnTo>
                    <a:pt x="2288540" y="2540"/>
                  </a:lnTo>
                  <a:cubicBezTo>
                    <a:pt x="2288540" y="2540"/>
                    <a:pt x="0" y="0"/>
                    <a:pt x="2540" y="2540"/>
                  </a:cubicBezTo>
                  <a:close/>
                </a:path>
              </a:pathLst>
            </a:custGeom>
            <a:blipFill>
              <a:blip r:embed="rId6"/>
              <a:stretch>
                <a:fillRect t="-111793"/>
              </a:stretch>
            </a:blipFill>
          </p:spPr>
        </p:sp>
      </p:grpSp>
      <p:grpSp>
        <p:nvGrpSpPr>
          <p:cNvPr id="12" name="Group 12"/>
          <p:cNvGrpSpPr/>
          <p:nvPr/>
        </p:nvGrpSpPr>
        <p:grpSpPr>
          <a:xfrm>
            <a:off x="9333954" y="6132908"/>
            <a:ext cx="1806295" cy="2670175"/>
            <a:chOff x="0" y="0"/>
            <a:chExt cx="2307590" cy="3411220"/>
          </a:xfrm>
        </p:grpSpPr>
        <p:sp>
          <p:nvSpPr>
            <p:cNvPr id="13" name="Freeform 13"/>
            <p:cNvSpPr/>
            <p:nvPr/>
          </p:nvSpPr>
          <p:spPr>
            <a:xfrm>
              <a:off x="0" y="0"/>
              <a:ext cx="2307590" cy="3412490"/>
            </a:xfrm>
            <a:custGeom>
              <a:avLst/>
              <a:gdLst/>
              <a:ahLst/>
              <a:cxnLst/>
              <a:rect l="l" t="t" r="r" b="b"/>
              <a:pathLst>
                <a:path w="2307590" h="3412490">
                  <a:moveTo>
                    <a:pt x="2307590" y="2264410"/>
                  </a:moveTo>
                  <a:lnTo>
                    <a:pt x="2307590" y="0"/>
                  </a:lnTo>
                  <a:lnTo>
                    <a:pt x="1521460" y="0"/>
                  </a:lnTo>
                  <a:lnTo>
                    <a:pt x="1521460" y="2244090"/>
                  </a:lnTo>
                  <a:cubicBezTo>
                    <a:pt x="1521460" y="2397760"/>
                    <a:pt x="1488440" y="2512060"/>
                    <a:pt x="1423670" y="2585720"/>
                  </a:cubicBezTo>
                  <a:cubicBezTo>
                    <a:pt x="1360170" y="2656840"/>
                    <a:pt x="1271270" y="2689860"/>
                    <a:pt x="1150620" y="2689860"/>
                  </a:cubicBezTo>
                  <a:cubicBezTo>
                    <a:pt x="1029970" y="2689860"/>
                    <a:pt x="942340" y="2655570"/>
                    <a:pt x="880110" y="2585720"/>
                  </a:cubicBezTo>
                  <a:cubicBezTo>
                    <a:pt x="815340" y="2512060"/>
                    <a:pt x="783590" y="2397760"/>
                    <a:pt x="783590" y="2244090"/>
                  </a:cubicBezTo>
                  <a:lnTo>
                    <a:pt x="783590" y="0"/>
                  </a:lnTo>
                  <a:lnTo>
                    <a:pt x="0" y="0"/>
                  </a:lnTo>
                  <a:lnTo>
                    <a:pt x="0" y="2264410"/>
                  </a:lnTo>
                  <a:cubicBezTo>
                    <a:pt x="0" y="2446020"/>
                    <a:pt x="26670" y="2609850"/>
                    <a:pt x="78740" y="2750820"/>
                  </a:cubicBezTo>
                  <a:cubicBezTo>
                    <a:pt x="132080" y="2895600"/>
                    <a:pt x="209550" y="3017520"/>
                    <a:pt x="311150" y="3116580"/>
                  </a:cubicBezTo>
                  <a:cubicBezTo>
                    <a:pt x="411480" y="3214370"/>
                    <a:pt x="534670" y="3289300"/>
                    <a:pt x="678180" y="3338830"/>
                  </a:cubicBezTo>
                  <a:cubicBezTo>
                    <a:pt x="817880" y="3387090"/>
                    <a:pt x="976630" y="3412490"/>
                    <a:pt x="1151890" y="3412490"/>
                  </a:cubicBezTo>
                  <a:cubicBezTo>
                    <a:pt x="1325880" y="3412490"/>
                    <a:pt x="1485900" y="3388360"/>
                    <a:pt x="1625600" y="3340100"/>
                  </a:cubicBezTo>
                  <a:cubicBezTo>
                    <a:pt x="1769110" y="3290570"/>
                    <a:pt x="1893570" y="3215640"/>
                    <a:pt x="1995170" y="3117850"/>
                  </a:cubicBezTo>
                  <a:cubicBezTo>
                    <a:pt x="2096770" y="3020060"/>
                    <a:pt x="2175510" y="2896870"/>
                    <a:pt x="2228850" y="2753360"/>
                  </a:cubicBezTo>
                  <a:cubicBezTo>
                    <a:pt x="2280920" y="2609850"/>
                    <a:pt x="2307590" y="2446020"/>
                    <a:pt x="2307590" y="2264410"/>
                  </a:cubicBezTo>
                  <a:close/>
                </a:path>
              </a:pathLst>
            </a:custGeom>
            <a:blipFill>
              <a:blip r:embed="rId6"/>
              <a:stretch>
                <a:fillRect b="-109409"/>
              </a:stretch>
            </a:blipFill>
          </p:spPr>
        </p:sp>
      </p:grpSp>
      <p:grpSp>
        <p:nvGrpSpPr>
          <p:cNvPr id="14" name="Group 14"/>
          <p:cNvGrpSpPr/>
          <p:nvPr/>
        </p:nvGrpSpPr>
        <p:grpSpPr>
          <a:xfrm>
            <a:off x="11511724" y="6132908"/>
            <a:ext cx="2030424" cy="2670175"/>
            <a:chOff x="0" y="0"/>
            <a:chExt cx="2551430" cy="3355340"/>
          </a:xfrm>
        </p:grpSpPr>
        <p:sp>
          <p:nvSpPr>
            <p:cNvPr id="15" name="Freeform 15"/>
            <p:cNvSpPr/>
            <p:nvPr/>
          </p:nvSpPr>
          <p:spPr>
            <a:xfrm>
              <a:off x="0" y="0"/>
              <a:ext cx="2550160" cy="3355340"/>
            </a:xfrm>
            <a:custGeom>
              <a:avLst/>
              <a:gdLst/>
              <a:ahLst/>
              <a:cxnLst/>
              <a:rect l="l" t="t" r="r" b="b"/>
              <a:pathLst>
                <a:path w="2550160" h="3355340">
                  <a:moveTo>
                    <a:pt x="783590" y="2045970"/>
                  </a:moveTo>
                  <a:lnTo>
                    <a:pt x="1191260" y="2045970"/>
                  </a:lnTo>
                  <a:lnTo>
                    <a:pt x="1697990" y="3355340"/>
                  </a:lnTo>
                  <a:lnTo>
                    <a:pt x="2550160" y="3355340"/>
                  </a:lnTo>
                  <a:lnTo>
                    <a:pt x="1940560" y="1864360"/>
                  </a:lnTo>
                  <a:cubicBezTo>
                    <a:pt x="1992630" y="1836420"/>
                    <a:pt x="2040890" y="1802130"/>
                    <a:pt x="2085340" y="1765300"/>
                  </a:cubicBezTo>
                  <a:cubicBezTo>
                    <a:pt x="2156460" y="1705610"/>
                    <a:pt x="2217420" y="1635760"/>
                    <a:pt x="2266950" y="1559560"/>
                  </a:cubicBezTo>
                  <a:cubicBezTo>
                    <a:pt x="2316480" y="1482090"/>
                    <a:pt x="2354580" y="1395730"/>
                    <a:pt x="2381250" y="1303020"/>
                  </a:cubicBezTo>
                  <a:cubicBezTo>
                    <a:pt x="2407920" y="1210310"/>
                    <a:pt x="2420620" y="1109980"/>
                    <a:pt x="2420620" y="1004570"/>
                  </a:cubicBezTo>
                  <a:cubicBezTo>
                    <a:pt x="2420620" y="863600"/>
                    <a:pt x="2399030" y="730250"/>
                    <a:pt x="2354580" y="609600"/>
                  </a:cubicBezTo>
                  <a:cubicBezTo>
                    <a:pt x="2310130" y="486410"/>
                    <a:pt x="2241550" y="377190"/>
                    <a:pt x="2153920" y="287020"/>
                  </a:cubicBezTo>
                  <a:cubicBezTo>
                    <a:pt x="2065020" y="196850"/>
                    <a:pt x="1954530" y="125730"/>
                    <a:pt x="1823720" y="74930"/>
                  </a:cubicBezTo>
                  <a:cubicBezTo>
                    <a:pt x="1696720" y="25400"/>
                    <a:pt x="1548130" y="0"/>
                    <a:pt x="1383030" y="0"/>
                  </a:cubicBezTo>
                  <a:lnTo>
                    <a:pt x="0" y="0"/>
                  </a:lnTo>
                  <a:lnTo>
                    <a:pt x="0" y="3355340"/>
                  </a:lnTo>
                  <a:lnTo>
                    <a:pt x="783590" y="3355340"/>
                  </a:lnTo>
                  <a:lnTo>
                    <a:pt x="783590" y="2045970"/>
                  </a:lnTo>
                  <a:close/>
                  <a:moveTo>
                    <a:pt x="783590" y="739140"/>
                  </a:moveTo>
                  <a:lnTo>
                    <a:pt x="1323340" y="739140"/>
                  </a:lnTo>
                  <a:cubicBezTo>
                    <a:pt x="1422400" y="739140"/>
                    <a:pt x="1492250" y="760730"/>
                    <a:pt x="1530350" y="803910"/>
                  </a:cubicBezTo>
                  <a:cubicBezTo>
                    <a:pt x="1572260" y="850900"/>
                    <a:pt x="1592580" y="916940"/>
                    <a:pt x="1592580" y="1004570"/>
                  </a:cubicBezTo>
                  <a:cubicBezTo>
                    <a:pt x="1592580" y="1108710"/>
                    <a:pt x="1569720" y="1187450"/>
                    <a:pt x="1524000" y="1240790"/>
                  </a:cubicBezTo>
                  <a:cubicBezTo>
                    <a:pt x="1482090" y="1289050"/>
                    <a:pt x="1407160" y="1314450"/>
                    <a:pt x="1301750" y="1314450"/>
                  </a:cubicBezTo>
                  <a:lnTo>
                    <a:pt x="783590" y="1314450"/>
                  </a:lnTo>
                  <a:lnTo>
                    <a:pt x="783590" y="739140"/>
                  </a:lnTo>
                  <a:close/>
                </a:path>
              </a:pathLst>
            </a:custGeom>
            <a:blipFill>
              <a:blip r:embed="rId6"/>
              <a:stretch>
                <a:fillRect t="-80123" b="-56044"/>
              </a:stretch>
            </a:blipFill>
          </p:spPr>
        </p:sp>
      </p:grpSp>
      <p:grpSp>
        <p:nvGrpSpPr>
          <p:cNvPr id="16" name="Group 16"/>
          <p:cNvGrpSpPr/>
          <p:nvPr/>
        </p:nvGrpSpPr>
        <p:grpSpPr>
          <a:xfrm>
            <a:off x="13913624" y="6132908"/>
            <a:ext cx="2114622" cy="2670175"/>
            <a:chOff x="0" y="0"/>
            <a:chExt cx="2745740" cy="3467100"/>
          </a:xfrm>
        </p:grpSpPr>
        <p:sp>
          <p:nvSpPr>
            <p:cNvPr id="17" name="Freeform 17"/>
            <p:cNvSpPr/>
            <p:nvPr/>
          </p:nvSpPr>
          <p:spPr>
            <a:xfrm>
              <a:off x="0" y="0"/>
              <a:ext cx="2745740" cy="3468370"/>
            </a:xfrm>
            <a:custGeom>
              <a:avLst/>
              <a:gdLst/>
              <a:ahLst/>
              <a:cxnLst/>
              <a:rect l="l" t="t" r="r" b="b"/>
              <a:pathLst>
                <a:path w="2745740" h="3468370">
                  <a:moveTo>
                    <a:pt x="2654300" y="982980"/>
                  </a:moveTo>
                  <a:cubicBezTo>
                    <a:pt x="2593340" y="765810"/>
                    <a:pt x="2501900" y="581660"/>
                    <a:pt x="2383790" y="436880"/>
                  </a:cubicBezTo>
                  <a:cubicBezTo>
                    <a:pt x="2264410" y="289560"/>
                    <a:pt x="2115820" y="177800"/>
                    <a:pt x="1943100" y="105410"/>
                  </a:cubicBezTo>
                  <a:cubicBezTo>
                    <a:pt x="1774190" y="35560"/>
                    <a:pt x="1581150" y="0"/>
                    <a:pt x="1371600" y="0"/>
                  </a:cubicBezTo>
                  <a:cubicBezTo>
                    <a:pt x="1162050" y="0"/>
                    <a:pt x="970280" y="35560"/>
                    <a:pt x="801370" y="106680"/>
                  </a:cubicBezTo>
                  <a:cubicBezTo>
                    <a:pt x="629920" y="179070"/>
                    <a:pt x="481330" y="290830"/>
                    <a:pt x="361950" y="436880"/>
                  </a:cubicBezTo>
                  <a:cubicBezTo>
                    <a:pt x="243840" y="582930"/>
                    <a:pt x="152400" y="765810"/>
                    <a:pt x="90170" y="982980"/>
                  </a:cubicBezTo>
                  <a:cubicBezTo>
                    <a:pt x="30480" y="1196340"/>
                    <a:pt x="0" y="1449070"/>
                    <a:pt x="0" y="1734820"/>
                  </a:cubicBezTo>
                  <a:cubicBezTo>
                    <a:pt x="0" y="2020570"/>
                    <a:pt x="30480" y="2273300"/>
                    <a:pt x="91440" y="2485390"/>
                  </a:cubicBezTo>
                  <a:cubicBezTo>
                    <a:pt x="152400" y="2702560"/>
                    <a:pt x="243840" y="2885440"/>
                    <a:pt x="361950" y="3030220"/>
                  </a:cubicBezTo>
                  <a:cubicBezTo>
                    <a:pt x="481330" y="3177540"/>
                    <a:pt x="629920" y="3289300"/>
                    <a:pt x="801370" y="3361690"/>
                  </a:cubicBezTo>
                  <a:cubicBezTo>
                    <a:pt x="970280" y="3432810"/>
                    <a:pt x="1162050" y="3468370"/>
                    <a:pt x="1371600" y="3468370"/>
                  </a:cubicBezTo>
                  <a:cubicBezTo>
                    <a:pt x="1581150" y="3468370"/>
                    <a:pt x="1774190" y="3432810"/>
                    <a:pt x="1943100" y="3361690"/>
                  </a:cubicBezTo>
                  <a:cubicBezTo>
                    <a:pt x="2115820" y="3289300"/>
                    <a:pt x="2264410" y="3178810"/>
                    <a:pt x="2383790" y="3030220"/>
                  </a:cubicBezTo>
                  <a:cubicBezTo>
                    <a:pt x="2501900" y="2885440"/>
                    <a:pt x="2592070" y="2702560"/>
                    <a:pt x="2654300" y="2485390"/>
                  </a:cubicBezTo>
                  <a:cubicBezTo>
                    <a:pt x="2713990" y="2273300"/>
                    <a:pt x="2745740" y="2020570"/>
                    <a:pt x="2745740" y="1734820"/>
                  </a:cubicBezTo>
                  <a:cubicBezTo>
                    <a:pt x="2745740" y="1449070"/>
                    <a:pt x="2715260" y="1196340"/>
                    <a:pt x="2654300" y="982980"/>
                  </a:cubicBezTo>
                  <a:close/>
                  <a:moveTo>
                    <a:pt x="1371600" y="2745740"/>
                  </a:moveTo>
                  <a:cubicBezTo>
                    <a:pt x="1277620" y="2745740"/>
                    <a:pt x="1195070" y="2726690"/>
                    <a:pt x="1126490" y="2689860"/>
                  </a:cubicBezTo>
                  <a:cubicBezTo>
                    <a:pt x="1056640" y="2651760"/>
                    <a:pt x="999490" y="2598420"/>
                    <a:pt x="952500" y="2527300"/>
                  </a:cubicBezTo>
                  <a:cubicBezTo>
                    <a:pt x="902970" y="2452370"/>
                    <a:pt x="866140" y="2357120"/>
                    <a:pt x="840740" y="2246630"/>
                  </a:cubicBezTo>
                  <a:cubicBezTo>
                    <a:pt x="814070" y="2131060"/>
                    <a:pt x="801370" y="1996440"/>
                    <a:pt x="801370" y="1849120"/>
                  </a:cubicBezTo>
                  <a:lnTo>
                    <a:pt x="801370" y="1619250"/>
                  </a:lnTo>
                  <a:cubicBezTo>
                    <a:pt x="801370" y="1471930"/>
                    <a:pt x="814070" y="1337310"/>
                    <a:pt x="840740" y="1221740"/>
                  </a:cubicBezTo>
                  <a:cubicBezTo>
                    <a:pt x="866140" y="1109980"/>
                    <a:pt x="902970" y="1016000"/>
                    <a:pt x="952500" y="941070"/>
                  </a:cubicBezTo>
                  <a:cubicBezTo>
                    <a:pt x="999490" y="868680"/>
                    <a:pt x="1056640" y="815340"/>
                    <a:pt x="1126490" y="778510"/>
                  </a:cubicBezTo>
                  <a:cubicBezTo>
                    <a:pt x="1195070" y="741680"/>
                    <a:pt x="1277620" y="722630"/>
                    <a:pt x="1371600" y="722630"/>
                  </a:cubicBezTo>
                  <a:cubicBezTo>
                    <a:pt x="1465580" y="722630"/>
                    <a:pt x="1548130" y="741680"/>
                    <a:pt x="1616710" y="778510"/>
                  </a:cubicBezTo>
                  <a:cubicBezTo>
                    <a:pt x="1686560" y="816610"/>
                    <a:pt x="1743710" y="869950"/>
                    <a:pt x="1791970" y="942340"/>
                  </a:cubicBezTo>
                  <a:cubicBezTo>
                    <a:pt x="1841500" y="1016000"/>
                    <a:pt x="1879600" y="1109980"/>
                    <a:pt x="1905000" y="1221740"/>
                  </a:cubicBezTo>
                  <a:cubicBezTo>
                    <a:pt x="1931670" y="1337310"/>
                    <a:pt x="1944370" y="1471930"/>
                    <a:pt x="1944370" y="1619250"/>
                  </a:cubicBezTo>
                  <a:lnTo>
                    <a:pt x="1944370" y="1849120"/>
                  </a:lnTo>
                  <a:cubicBezTo>
                    <a:pt x="1944370" y="1996440"/>
                    <a:pt x="1931670" y="2131060"/>
                    <a:pt x="1905000" y="2246630"/>
                  </a:cubicBezTo>
                  <a:cubicBezTo>
                    <a:pt x="1879600" y="2357120"/>
                    <a:pt x="1841500" y="2452370"/>
                    <a:pt x="1791970" y="2527300"/>
                  </a:cubicBezTo>
                  <a:cubicBezTo>
                    <a:pt x="1744980" y="2599690"/>
                    <a:pt x="1687830" y="2653030"/>
                    <a:pt x="1616710" y="2691130"/>
                  </a:cubicBezTo>
                  <a:cubicBezTo>
                    <a:pt x="1548130" y="2727960"/>
                    <a:pt x="1465580" y="2745740"/>
                    <a:pt x="1371600" y="2745740"/>
                  </a:cubicBezTo>
                  <a:close/>
                </a:path>
              </a:pathLst>
            </a:custGeom>
            <a:blipFill>
              <a:blip r:embed="rId6"/>
              <a:stretch>
                <a:fillRect t="-145993"/>
              </a:stretch>
            </a:blipFill>
          </p:spPr>
        </p:sp>
      </p:grpSp>
      <p:sp>
        <p:nvSpPr>
          <p:cNvPr id="18" name="TextBox 18"/>
          <p:cNvSpPr txBox="1"/>
          <p:nvPr/>
        </p:nvSpPr>
        <p:spPr>
          <a:xfrm>
            <a:off x="3795568" y="1135233"/>
            <a:ext cx="10696863" cy="928326"/>
          </a:xfrm>
          <a:prstGeom prst="rect">
            <a:avLst/>
          </a:prstGeom>
        </p:spPr>
        <p:txBody>
          <a:bodyPr lIns="0" tIns="0" rIns="0" bIns="0" rtlCol="0" anchor="t">
            <a:spAutoFit/>
          </a:bodyPr>
          <a:lstStyle/>
          <a:p>
            <a:pPr algn="ctr">
              <a:lnSpc>
                <a:spcPts val="7632"/>
              </a:lnSpc>
            </a:pPr>
            <a:r>
              <a:rPr lang="en-US" sz="5451">
                <a:solidFill>
                  <a:srgbClr val="000000"/>
                </a:solidFill>
                <a:latin typeface="Staatliches"/>
                <a:ea typeface="Staatliches"/>
                <a:cs typeface="Staatliches"/>
                <a:sym typeface="Staatliches"/>
              </a:rPr>
              <a:t>TRABAJOS FUTUROS</a:t>
            </a:r>
          </a:p>
        </p:txBody>
      </p:sp>
      <p:sp>
        <p:nvSpPr>
          <p:cNvPr id="19" name="TextBox 19"/>
          <p:cNvSpPr txBox="1"/>
          <p:nvPr/>
        </p:nvSpPr>
        <p:spPr>
          <a:xfrm>
            <a:off x="3078807" y="2280480"/>
            <a:ext cx="12130385" cy="3242945"/>
          </a:xfrm>
          <a:prstGeom prst="rect">
            <a:avLst/>
          </a:prstGeom>
        </p:spPr>
        <p:txBody>
          <a:bodyPr lIns="0" tIns="0" rIns="0" bIns="0" rtlCol="0" anchor="t">
            <a:spAutoFit/>
          </a:bodyPr>
          <a:lstStyle/>
          <a:p>
            <a:pPr marL="647702" lvl="1" indent="-323851" algn="just">
              <a:lnSpc>
                <a:spcPts val="4200"/>
              </a:lnSpc>
              <a:buFont typeface="Arial"/>
              <a:buChar char="•"/>
            </a:pPr>
            <a:r>
              <a:rPr lang="en-US" sz="3000">
                <a:solidFill>
                  <a:srgbClr val="000000"/>
                </a:solidFill>
                <a:latin typeface="Open Sans"/>
                <a:ea typeface="Open Sans"/>
                <a:cs typeface="Open Sans"/>
                <a:sym typeface="Open Sans"/>
              </a:rPr>
              <a:t>Integración con otros programas y sistemas operativos.</a:t>
            </a:r>
          </a:p>
          <a:p>
            <a:pPr marL="647702" lvl="1" indent="-323851" algn="just">
              <a:lnSpc>
                <a:spcPts val="4200"/>
              </a:lnSpc>
              <a:buFont typeface="Arial"/>
              <a:buChar char="•"/>
            </a:pPr>
            <a:r>
              <a:rPr lang="en-US" sz="3000">
                <a:solidFill>
                  <a:srgbClr val="000000"/>
                </a:solidFill>
                <a:latin typeface="Open Sans"/>
                <a:ea typeface="Open Sans"/>
                <a:cs typeface="Open Sans"/>
                <a:sym typeface="Open Sans"/>
              </a:rPr>
              <a:t>Mejora de la predicción de palabras con aprendizaje automático.</a:t>
            </a:r>
          </a:p>
          <a:p>
            <a:pPr marL="647702" lvl="1" indent="-323851" algn="just">
              <a:lnSpc>
                <a:spcPts val="4200"/>
              </a:lnSpc>
              <a:buFont typeface="Arial"/>
              <a:buChar char="•"/>
            </a:pPr>
            <a:r>
              <a:rPr lang="en-US" sz="3000">
                <a:solidFill>
                  <a:srgbClr val="000000"/>
                </a:solidFill>
                <a:latin typeface="Open Sans"/>
                <a:ea typeface="Open Sans"/>
                <a:cs typeface="Open Sans"/>
                <a:sym typeface="Open Sans"/>
              </a:rPr>
              <a:t>Incorporación de una base de datos interactiva de LSC.</a:t>
            </a:r>
          </a:p>
          <a:p>
            <a:pPr marL="647702" lvl="1" indent="-323851" algn="just">
              <a:lnSpc>
                <a:spcPts val="4200"/>
              </a:lnSpc>
              <a:buFont typeface="Arial"/>
              <a:buChar char="•"/>
            </a:pPr>
            <a:r>
              <a:rPr lang="en-US" sz="3000">
                <a:solidFill>
                  <a:srgbClr val="000000"/>
                </a:solidFill>
                <a:latin typeface="Open Sans"/>
                <a:ea typeface="Open Sans"/>
                <a:cs typeface="Open Sans"/>
                <a:sym typeface="Open Sans"/>
              </a:rPr>
              <a:t>Migración a plataformas móviles.</a:t>
            </a:r>
          </a:p>
          <a:p>
            <a:pPr marL="647702" lvl="1" indent="-323851" algn="just">
              <a:lnSpc>
                <a:spcPts val="4200"/>
              </a:lnSpc>
              <a:buFont typeface="Arial"/>
              <a:buChar char="•"/>
            </a:pPr>
            <a:r>
              <a:rPr lang="en-US" sz="3000">
                <a:solidFill>
                  <a:srgbClr val="000000"/>
                </a:solidFill>
                <a:latin typeface="Open Sans"/>
                <a:ea typeface="Open Sans"/>
                <a:cs typeface="Open Sans"/>
                <a:sym typeface="Open Sans"/>
              </a:rPr>
              <a:t>Uso de animaciones y modelos 3D para representar gestos.</a:t>
            </a:r>
          </a:p>
          <a:p>
            <a:pPr algn="ctr">
              <a:lnSpc>
                <a:spcPts val="4759"/>
              </a:lnSpc>
            </a:pPr>
            <a:endParaRPr lang="en-US" sz="3000">
              <a:solidFill>
                <a:srgbClr val="000000"/>
              </a:solidFill>
              <a:latin typeface="Open Sans"/>
              <a:ea typeface="Open Sans"/>
              <a:cs typeface="Open Sans"/>
              <a:sym typeface="Open San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145" t="-21206" b="-13063"/>
            </a:stretch>
          </a:blipFill>
        </p:spPr>
      </p:sp>
      <p:sp>
        <p:nvSpPr>
          <p:cNvPr id="3" name="TextBox 3"/>
          <p:cNvSpPr txBox="1"/>
          <p:nvPr/>
        </p:nvSpPr>
        <p:spPr>
          <a:xfrm>
            <a:off x="6188716" y="1247208"/>
            <a:ext cx="5910567" cy="928326"/>
          </a:xfrm>
          <a:prstGeom prst="rect">
            <a:avLst/>
          </a:prstGeom>
        </p:spPr>
        <p:txBody>
          <a:bodyPr lIns="0" tIns="0" rIns="0" bIns="0" rtlCol="0" anchor="t">
            <a:spAutoFit/>
          </a:bodyPr>
          <a:lstStyle/>
          <a:p>
            <a:pPr algn="ctr">
              <a:lnSpc>
                <a:spcPts val="7632"/>
              </a:lnSpc>
            </a:pPr>
            <a:r>
              <a:rPr lang="en-US" sz="5451">
                <a:solidFill>
                  <a:srgbClr val="000000"/>
                </a:solidFill>
                <a:latin typeface="Staatliches"/>
                <a:ea typeface="Staatliches"/>
                <a:cs typeface="Staatliches"/>
                <a:sym typeface="Staatliches"/>
              </a:rPr>
              <a:t>LISTA ABREVIATURAS</a:t>
            </a:r>
          </a:p>
        </p:txBody>
      </p:sp>
      <p:sp>
        <p:nvSpPr>
          <p:cNvPr id="4" name="Freeform 4"/>
          <p:cNvSpPr/>
          <p:nvPr/>
        </p:nvSpPr>
        <p:spPr>
          <a:xfrm rot="-5399999">
            <a:off x="15767638" y="5331332"/>
            <a:ext cx="5462160" cy="4449177"/>
          </a:xfrm>
          <a:custGeom>
            <a:avLst/>
            <a:gdLst/>
            <a:ahLst/>
            <a:cxnLst/>
            <a:rect l="l" t="t" r="r" b="b"/>
            <a:pathLst>
              <a:path w="5462160" h="4449177">
                <a:moveTo>
                  <a:pt x="0" y="0"/>
                </a:moveTo>
                <a:lnTo>
                  <a:pt x="5462160" y="0"/>
                </a:lnTo>
                <a:lnTo>
                  <a:pt x="5462160" y="4449177"/>
                </a:lnTo>
                <a:lnTo>
                  <a:pt x="0" y="444917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rot="5989078">
            <a:off x="-2019309" y="-405863"/>
            <a:ext cx="5327195" cy="4339243"/>
          </a:xfrm>
          <a:custGeom>
            <a:avLst/>
            <a:gdLst/>
            <a:ahLst/>
            <a:cxnLst/>
            <a:rect l="l" t="t" r="r" b="b"/>
            <a:pathLst>
              <a:path w="5327195" h="4339243">
                <a:moveTo>
                  <a:pt x="0" y="0"/>
                </a:moveTo>
                <a:lnTo>
                  <a:pt x="5327195" y="0"/>
                </a:lnTo>
                <a:lnTo>
                  <a:pt x="5327195" y="4339243"/>
                </a:lnTo>
                <a:lnTo>
                  <a:pt x="0" y="433924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Freeform 6"/>
          <p:cNvSpPr/>
          <p:nvPr/>
        </p:nvSpPr>
        <p:spPr>
          <a:xfrm>
            <a:off x="173766" y="8594655"/>
            <a:ext cx="3419378" cy="1454661"/>
          </a:xfrm>
          <a:custGeom>
            <a:avLst/>
            <a:gdLst/>
            <a:ahLst/>
            <a:cxnLst/>
            <a:rect l="l" t="t" r="r" b="b"/>
            <a:pathLst>
              <a:path w="3419378" h="1454661">
                <a:moveTo>
                  <a:pt x="0" y="0"/>
                </a:moveTo>
                <a:lnTo>
                  <a:pt x="3419378" y="0"/>
                </a:lnTo>
                <a:lnTo>
                  <a:pt x="3419378" y="1454660"/>
                </a:lnTo>
                <a:lnTo>
                  <a:pt x="0" y="1454660"/>
                </a:lnTo>
                <a:lnTo>
                  <a:pt x="0" y="0"/>
                </a:lnTo>
                <a:close/>
              </a:path>
            </a:pathLst>
          </a:custGeom>
          <a:blipFill>
            <a:blip r:embed="rId5"/>
            <a:stretch>
              <a:fillRect/>
            </a:stretch>
          </a:blipFill>
        </p:spPr>
      </p:sp>
      <p:sp>
        <p:nvSpPr>
          <p:cNvPr id="7" name="TextBox 7"/>
          <p:cNvSpPr txBox="1"/>
          <p:nvPr/>
        </p:nvSpPr>
        <p:spPr>
          <a:xfrm>
            <a:off x="2580171" y="2961299"/>
            <a:ext cx="14413557" cy="4780915"/>
          </a:xfrm>
          <a:prstGeom prst="rect">
            <a:avLst/>
          </a:prstGeom>
        </p:spPr>
        <p:txBody>
          <a:bodyPr lIns="0" tIns="0" rIns="0" bIns="0" rtlCol="0" anchor="t">
            <a:spAutoFit/>
          </a:bodyPr>
          <a:lstStyle/>
          <a:p>
            <a:pPr algn="l">
              <a:lnSpc>
                <a:spcPts val="4759"/>
              </a:lnSpc>
            </a:pPr>
            <a:r>
              <a:rPr lang="en-US" sz="3399" b="1">
                <a:solidFill>
                  <a:srgbClr val="000000"/>
                </a:solidFill>
                <a:latin typeface="Open Sans Bold"/>
                <a:ea typeface="Open Sans Bold"/>
                <a:cs typeface="Open Sans Bold"/>
                <a:sym typeface="Open Sans Bold"/>
              </a:rPr>
              <a:t>LSC </a:t>
            </a:r>
            <a:r>
              <a:rPr lang="en-US" sz="3399">
                <a:solidFill>
                  <a:srgbClr val="000000"/>
                </a:solidFill>
                <a:latin typeface="Open Sans"/>
                <a:ea typeface="Open Sans"/>
                <a:cs typeface="Open Sans"/>
                <a:sym typeface="Open Sans"/>
              </a:rPr>
              <a:t>                 Lenguaje de Señas Colombiano </a:t>
            </a:r>
          </a:p>
          <a:p>
            <a:pPr algn="l">
              <a:lnSpc>
                <a:spcPts val="4759"/>
              </a:lnSpc>
            </a:pPr>
            <a:r>
              <a:rPr lang="en-US" sz="3399" b="1">
                <a:solidFill>
                  <a:srgbClr val="000000"/>
                </a:solidFill>
                <a:latin typeface="Open Sans Bold"/>
                <a:ea typeface="Open Sans Bold"/>
                <a:cs typeface="Open Sans Bold"/>
                <a:sym typeface="Open Sans Bold"/>
              </a:rPr>
              <a:t>LSA  </a:t>
            </a:r>
            <a:r>
              <a:rPr lang="en-US" sz="3399">
                <a:solidFill>
                  <a:srgbClr val="000000"/>
                </a:solidFill>
                <a:latin typeface="Open Sans"/>
                <a:ea typeface="Open Sans"/>
                <a:cs typeface="Open Sans"/>
                <a:sym typeface="Open Sans"/>
              </a:rPr>
              <a:t>                Lenguaje de Señas Americano</a:t>
            </a:r>
          </a:p>
          <a:p>
            <a:pPr algn="l">
              <a:lnSpc>
                <a:spcPts val="4759"/>
              </a:lnSpc>
            </a:pPr>
            <a:r>
              <a:rPr lang="en-US" sz="3399" b="1">
                <a:solidFill>
                  <a:srgbClr val="000000"/>
                </a:solidFill>
                <a:latin typeface="Open Sans Bold"/>
                <a:ea typeface="Open Sans Bold"/>
                <a:cs typeface="Open Sans Bold"/>
                <a:sym typeface="Open Sans Bold"/>
              </a:rPr>
              <a:t>OMS</a:t>
            </a:r>
            <a:r>
              <a:rPr lang="en-US" sz="3399">
                <a:solidFill>
                  <a:srgbClr val="000000"/>
                </a:solidFill>
                <a:latin typeface="Open Sans"/>
                <a:ea typeface="Open Sans"/>
                <a:cs typeface="Open Sans"/>
                <a:sym typeface="Open Sans"/>
              </a:rPr>
              <a:t>                Organización Mundial de la Salud</a:t>
            </a:r>
          </a:p>
          <a:p>
            <a:pPr algn="l">
              <a:lnSpc>
                <a:spcPts val="4759"/>
              </a:lnSpc>
            </a:pPr>
            <a:r>
              <a:rPr lang="en-US" sz="3399" b="1">
                <a:solidFill>
                  <a:srgbClr val="000000"/>
                </a:solidFill>
                <a:latin typeface="Open Sans Bold"/>
                <a:ea typeface="Open Sans Bold"/>
                <a:cs typeface="Open Sans Bold"/>
                <a:sym typeface="Open Sans Bold"/>
              </a:rPr>
              <a:t>INSOR</a:t>
            </a:r>
            <a:r>
              <a:rPr lang="en-US" sz="3399">
                <a:solidFill>
                  <a:srgbClr val="000000"/>
                </a:solidFill>
                <a:latin typeface="Open Sans"/>
                <a:ea typeface="Open Sans"/>
                <a:cs typeface="Open Sans"/>
                <a:sym typeface="Open Sans"/>
              </a:rPr>
              <a:t>             Instituto Nacional para Sordos</a:t>
            </a:r>
          </a:p>
          <a:p>
            <a:pPr algn="l">
              <a:lnSpc>
                <a:spcPts val="4759"/>
              </a:lnSpc>
            </a:pPr>
            <a:r>
              <a:rPr lang="en-US" sz="3399" b="1">
                <a:solidFill>
                  <a:srgbClr val="000000"/>
                </a:solidFill>
                <a:latin typeface="Open Sans Bold"/>
                <a:ea typeface="Open Sans Bold"/>
                <a:cs typeface="Open Sans Bold"/>
                <a:sym typeface="Open Sans Bold"/>
              </a:rPr>
              <a:t>FENASCOL     </a:t>
            </a:r>
            <a:r>
              <a:rPr lang="en-US" sz="3399">
                <a:solidFill>
                  <a:srgbClr val="000000"/>
                </a:solidFill>
                <a:latin typeface="Open Sans"/>
                <a:ea typeface="Open Sans"/>
                <a:cs typeface="Open Sans"/>
                <a:sym typeface="Open Sans"/>
              </a:rPr>
              <a:t>Federación Nacional de Sordos de Colombia </a:t>
            </a:r>
          </a:p>
          <a:p>
            <a:pPr algn="l">
              <a:lnSpc>
                <a:spcPts val="4759"/>
              </a:lnSpc>
            </a:pPr>
            <a:r>
              <a:rPr lang="en-US" sz="3399" b="1">
                <a:solidFill>
                  <a:srgbClr val="000000"/>
                </a:solidFill>
                <a:latin typeface="Open Sans Bold"/>
                <a:ea typeface="Open Sans Bold"/>
                <a:cs typeface="Open Sans Bold"/>
                <a:sym typeface="Open Sans Bold"/>
              </a:rPr>
              <a:t>CAA </a:t>
            </a:r>
            <a:r>
              <a:rPr lang="en-US" sz="3399">
                <a:solidFill>
                  <a:srgbClr val="000000"/>
                </a:solidFill>
                <a:latin typeface="Open Sans"/>
                <a:ea typeface="Open Sans"/>
                <a:cs typeface="Open Sans"/>
                <a:sym typeface="Open Sans"/>
              </a:rPr>
              <a:t>                Comunicación aumentativa y alternativa </a:t>
            </a:r>
          </a:p>
          <a:p>
            <a:pPr algn="l">
              <a:lnSpc>
                <a:spcPts val="4759"/>
              </a:lnSpc>
            </a:pPr>
            <a:r>
              <a:rPr lang="en-US" sz="3399" b="1">
                <a:solidFill>
                  <a:srgbClr val="000000"/>
                </a:solidFill>
                <a:latin typeface="Open Sans Bold"/>
                <a:ea typeface="Open Sans Bold"/>
                <a:cs typeface="Open Sans Bold"/>
                <a:sym typeface="Open Sans Bold"/>
              </a:rPr>
              <a:t>RIPS                 </a:t>
            </a:r>
            <a:r>
              <a:rPr lang="en-US" sz="3399">
                <a:solidFill>
                  <a:srgbClr val="000000"/>
                </a:solidFill>
                <a:latin typeface="Open Sans"/>
                <a:ea typeface="Open Sans"/>
                <a:cs typeface="Open Sans"/>
                <a:sym typeface="Open Sans"/>
              </a:rPr>
              <a:t>Registros Individuales de Prestación de Servicios de Salud</a:t>
            </a:r>
          </a:p>
          <a:p>
            <a:pPr algn="l">
              <a:lnSpc>
                <a:spcPts val="4759"/>
              </a:lnSpc>
            </a:pPr>
            <a:r>
              <a:rPr lang="en-US" sz="3399" b="1">
                <a:solidFill>
                  <a:srgbClr val="000000"/>
                </a:solidFill>
                <a:latin typeface="Open Sans Bold"/>
                <a:ea typeface="Open Sans Bold"/>
                <a:cs typeface="Open Sans Bold"/>
                <a:sym typeface="Open Sans Bold"/>
              </a:rPr>
              <a:t>SIMAT             </a:t>
            </a:r>
            <a:r>
              <a:rPr lang="en-US" sz="3399">
                <a:solidFill>
                  <a:srgbClr val="000000"/>
                </a:solidFill>
                <a:latin typeface="Open Sans"/>
                <a:ea typeface="Open Sans"/>
                <a:cs typeface="Open Sans"/>
                <a:sym typeface="Open Sans"/>
              </a:rPr>
              <a:t>Sistema Integrado de Matricula</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145" t="-21206" b="-13063"/>
            </a:stretch>
          </a:blipFill>
        </p:spPr>
      </p:sp>
      <p:sp>
        <p:nvSpPr>
          <p:cNvPr id="3" name="Freeform 3"/>
          <p:cNvSpPr/>
          <p:nvPr/>
        </p:nvSpPr>
        <p:spPr>
          <a:xfrm rot="-5400000">
            <a:off x="14528220" y="6187069"/>
            <a:ext cx="5462160" cy="4449177"/>
          </a:xfrm>
          <a:custGeom>
            <a:avLst/>
            <a:gdLst/>
            <a:ahLst/>
            <a:cxnLst/>
            <a:rect l="l" t="t" r="r" b="b"/>
            <a:pathLst>
              <a:path w="5462160" h="4449177">
                <a:moveTo>
                  <a:pt x="0" y="0"/>
                </a:moveTo>
                <a:lnTo>
                  <a:pt x="5462160" y="0"/>
                </a:lnTo>
                <a:lnTo>
                  <a:pt x="5462160" y="4449177"/>
                </a:lnTo>
                <a:lnTo>
                  <a:pt x="0" y="444917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rot="5400000">
            <a:off x="-1538953" y="-763968"/>
            <a:ext cx="5462160" cy="4449177"/>
          </a:xfrm>
          <a:custGeom>
            <a:avLst/>
            <a:gdLst/>
            <a:ahLst/>
            <a:cxnLst/>
            <a:rect l="l" t="t" r="r" b="b"/>
            <a:pathLst>
              <a:path w="5462160" h="4449177">
                <a:moveTo>
                  <a:pt x="0" y="0"/>
                </a:moveTo>
                <a:lnTo>
                  <a:pt x="5462160" y="0"/>
                </a:lnTo>
                <a:lnTo>
                  <a:pt x="5462160" y="4449178"/>
                </a:lnTo>
                <a:lnTo>
                  <a:pt x="0" y="444917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a:off x="376190" y="8530970"/>
            <a:ext cx="3419378" cy="1454661"/>
          </a:xfrm>
          <a:custGeom>
            <a:avLst/>
            <a:gdLst/>
            <a:ahLst/>
            <a:cxnLst/>
            <a:rect l="l" t="t" r="r" b="b"/>
            <a:pathLst>
              <a:path w="3419378" h="1454661">
                <a:moveTo>
                  <a:pt x="0" y="0"/>
                </a:moveTo>
                <a:lnTo>
                  <a:pt x="3419378" y="0"/>
                </a:lnTo>
                <a:lnTo>
                  <a:pt x="3419378" y="1454660"/>
                </a:lnTo>
                <a:lnTo>
                  <a:pt x="0" y="1454660"/>
                </a:lnTo>
                <a:lnTo>
                  <a:pt x="0" y="0"/>
                </a:lnTo>
                <a:close/>
              </a:path>
            </a:pathLst>
          </a:custGeom>
          <a:blipFill>
            <a:blip r:embed="rId5"/>
            <a:stretch>
              <a:fillRect/>
            </a:stretch>
          </a:blipFill>
        </p:spPr>
      </p:sp>
      <p:sp>
        <p:nvSpPr>
          <p:cNvPr id="6" name="TextBox 6"/>
          <p:cNvSpPr txBox="1"/>
          <p:nvPr/>
        </p:nvSpPr>
        <p:spPr>
          <a:xfrm>
            <a:off x="3795568" y="288334"/>
            <a:ext cx="10696863" cy="928326"/>
          </a:xfrm>
          <a:prstGeom prst="rect">
            <a:avLst/>
          </a:prstGeom>
        </p:spPr>
        <p:txBody>
          <a:bodyPr lIns="0" tIns="0" rIns="0" bIns="0" rtlCol="0" anchor="t">
            <a:spAutoFit/>
          </a:bodyPr>
          <a:lstStyle/>
          <a:p>
            <a:pPr algn="ctr">
              <a:lnSpc>
                <a:spcPts val="7632"/>
              </a:lnSpc>
            </a:pPr>
            <a:r>
              <a:rPr lang="en-US" sz="5451">
                <a:solidFill>
                  <a:srgbClr val="000000"/>
                </a:solidFill>
                <a:latin typeface="Staatliches"/>
                <a:ea typeface="Staatliches"/>
                <a:cs typeface="Staatliches"/>
                <a:sym typeface="Staatliches"/>
              </a:rPr>
              <a:t>CONCLUSIONES</a:t>
            </a:r>
          </a:p>
        </p:txBody>
      </p:sp>
      <p:sp>
        <p:nvSpPr>
          <p:cNvPr id="7" name="TextBox 7"/>
          <p:cNvSpPr txBox="1"/>
          <p:nvPr/>
        </p:nvSpPr>
        <p:spPr>
          <a:xfrm>
            <a:off x="2275055" y="1278822"/>
            <a:ext cx="13737890" cy="7132835"/>
          </a:xfrm>
          <a:prstGeom prst="rect">
            <a:avLst/>
          </a:prstGeom>
        </p:spPr>
        <p:txBody>
          <a:bodyPr lIns="0" tIns="0" rIns="0" bIns="0" rtlCol="0" anchor="t">
            <a:spAutoFit/>
          </a:bodyPr>
          <a:lstStyle/>
          <a:p>
            <a:pPr marL="578548" lvl="1" indent="-289274" algn="just">
              <a:lnSpc>
                <a:spcPts val="3751"/>
              </a:lnSpc>
              <a:buFont typeface="Arial"/>
              <a:buChar char="•"/>
            </a:pPr>
            <a:r>
              <a:rPr lang="en-US" sz="2679">
                <a:solidFill>
                  <a:srgbClr val="000000"/>
                </a:solidFill>
                <a:latin typeface="Open Sans"/>
                <a:ea typeface="Open Sans"/>
                <a:cs typeface="Open Sans"/>
                <a:sym typeface="Open Sans"/>
              </a:rPr>
              <a:t>Accesibilidad como derecho inamovible: Todas las personas, sin importar sus habilidades, tienen derecho a acceder a la información y tecnología en igualdad de condiciones.</a:t>
            </a:r>
          </a:p>
          <a:p>
            <a:pPr algn="just">
              <a:lnSpc>
                <a:spcPts val="3751"/>
              </a:lnSpc>
            </a:pPr>
            <a:endParaRPr lang="en-US" sz="2679">
              <a:solidFill>
                <a:srgbClr val="000000"/>
              </a:solidFill>
              <a:latin typeface="Open Sans"/>
              <a:ea typeface="Open Sans"/>
              <a:cs typeface="Open Sans"/>
              <a:sym typeface="Open Sans"/>
            </a:endParaRPr>
          </a:p>
          <a:p>
            <a:pPr marL="578548" lvl="1" indent="-289274" algn="just">
              <a:lnSpc>
                <a:spcPts val="3751"/>
              </a:lnSpc>
              <a:buFont typeface="Arial"/>
              <a:buChar char="•"/>
            </a:pPr>
            <a:r>
              <a:rPr lang="en-US" sz="2679">
                <a:solidFill>
                  <a:srgbClr val="000000"/>
                </a:solidFill>
                <a:latin typeface="Open Sans"/>
                <a:ea typeface="Open Sans"/>
                <a:cs typeface="Open Sans"/>
                <a:sym typeface="Open Sans"/>
              </a:rPr>
              <a:t>Desarrollo del Teclado LSC: Avance significativo hacia la inclusión digital de personas con discapacidad auditiva. Ofrece una herramienta accesible y adaptable para la comunicación en entornos digitales.</a:t>
            </a:r>
          </a:p>
          <a:p>
            <a:pPr algn="just">
              <a:lnSpc>
                <a:spcPts val="3751"/>
              </a:lnSpc>
            </a:pPr>
            <a:endParaRPr lang="en-US" sz="2679">
              <a:solidFill>
                <a:srgbClr val="000000"/>
              </a:solidFill>
              <a:latin typeface="Open Sans"/>
              <a:ea typeface="Open Sans"/>
              <a:cs typeface="Open Sans"/>
              <a:sym typeface="Open Sans"/>
            </a:endParaRPr>
          </a:p>
          <a:p>
            <a:pPr marL="578548" lvl="1" indent="-289274" algn="just">
              <a:lnSpc>
                <a:spcPts val="3751"/>
              </a:lnSpc>
              <a:buFont typeface="Arial"/>
              <a:buChar char="•"/>
            </a:pPr>
            <a:r>
              <a:rPr lang="en-US" sz="2679">
                <a:solidFill>
                  <a:srgbClr val="000000"/>
                </a:solidFill>
                <a:latin typeface="Open Sans"/>
                <a:ea typeface="Open Sans"/>
                <a:cs typeface="Open Sans"/>
                <a:sym typeface="Open Sans"/>
              </a:rPr>
              <a:t>Innovación en Tecnología Asistiva: El teclado en pantalla LSC demuestra el potencial de la tecnología para facilitar la inclusión y comunicación.</a:t>
            </a:r>
          </a:p>
          <a:p>
            <a:pPr algn="just">
              <a:lnSpc>
                <a:spcPts val="3751"/>
              </a:lnSpc>
            </a:pPr>
            <a:endParaRPr lang="en-US" sz="2679">
              <a:solidFill>
                <a:srgbClr val="000000"/>
              </a:solidFill>
              <a:latin typeface="Open Sans"/>
              <a:ea typeface="Open Sans"/>
              <a:cs typeface="Open Sans"/>
              <a:sym typeface="Open Sans"/>
            </a:endParaRPr>
          </a:p>
          <a:p>
            <a:pPr marL="578548" lvl="1" indent="-289274" algn="just">
              <a:lnSpc>
                <a:spcPts val="3751"/>
              </a:lnSpc>
              <a:buFont typeface="Arial"/>
              <a:buChar char="•"/>
            </a:pPr>
            <a:r>
              <a:rPr lang="en-US" sz="2679">
                <a:solidFill>
                  <a:srgbClr val="000000"/>
                </a:solidFill>
                <a:latin typeface="Open Sans"/>
                <a:ea typeface="Open Sans"/>
                <a:cs typeface="Open Sans"/>
                <a:sym typeface="Open Sans"/>
              </a:rPr>
              <a:t>Proyección Futura: Posibilidad de futuras mejoras, como predicciones avanzadas, migración a plataformas móviles y animaciones 3D, para una mayor versatilidad y eficiencia.</a:t>
            </a:r>
          </a:p>
          <a:p>
            <a:pPr algn="just">
              <a:lnSpc>
                <a:spcPts val="3751"/>
              </a:lnSpc>
            </a:pPr>
            <a:endParaRPr lang="en-US" sz="2679">
              <a:solidFill>
                <a:srgbClr val="000000"/>
              </a:solidFill>
              <a:latin typeface="Open Sans"/>
              <a:ea typeface="Open Sans"/>
              <a:cs typeface="Open Sans"/>
              <a:sym typeface="Open Sans"/>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145" t="-21206" b="-13063"/>
            </a:stretch>
          </a:blipFill>
        </p:spPr>
      </p:sp>
      <p:grpSp>
        <p:nvGrpSpPr>
          <p:cNvPr id="3" name="Group 3"/>
          <p:cNvGrpSpPr/>
          <p:nvPr/>
        </p:nvGrpSpPr>
        <p:grpSpPr>
          <a:xfrm>
            <a:off x="11220868" y="0"/>
            <a:ext cx="7067132" cy="10287000"/>
            <a:chOff x="0" y="0"/>
            <a:chExt cx="1094884" cy="1593725"/>
          </a:xfrm>
        </p:grpSpPr>
        <p:sp>
          <p:nvSpPr>
            <p:cNvPr id="4" name="Freeform 4"/>
            <p:cNvSpPr/>
            <p:nvPr/>
          </p:nvSpPr>
          <p:spPr>
            <a:xfrm>
              <a:off x="0" y="0"/>
              <a:ext cx="1094884" cy="1593725"/>
            </a:xfrm>
            <a:custGeom>
              <a:avLst/>
              <a:gdLst/>
              <a:ahLst/>
              <a:cxnLst/>
              <a:rect l="l" t="t" r="r" b="b"/>
              <a:pathLst>
                <a:path w="1094884" h="1593725">
                  <a:moveTo>
                    <a:pt x="0" y="0"/>
                  </a:moveTo>
                  <a:lnTo>
                    <a:pt x="1094884" y="0"/>
                  </a:lnTo>
                  <a:lnTo>
                    <a:pt x="1094884" y="1593725"/>
                  </a:lnTo>
                  <a:lnTo>
                    <a:pt x="0" y="1593725"/>
                  </a:lnTo>
                  <a:close/>
                </a:path>
              </a:pathLst>
            </a:custGeom>
            <a:blipFill>
              <a:blip r:embed="rId3"/>
              <a:stretch>
                <a:fillRect l="-146012" r="-45110"/>
              </a:stretch>
            </a:blipFill>
          </p:spPr>
        </p:sp>
      </p:grpSp>
      <p:sp>
        <p:nvSpPr>
          <p:cNvPr id="5" name="Freeform 5"/>
          <p:cNvSpPr/>
          <p:nvPr/>
        </p:nvSpPr>
        <p:spPr>
          <a:xfrm rot="5400000">
            <a:off x="-1108736" y="326504"/>
            <a:ext cx="3521119" cy="2868111"/>
          </a:xfrm>
          <a:custGeom>
            <a:avLst/>
            <a:gdLst/>
            <a:ahLst/>
            <a:cxnLst/>
            <a:rect l="l" t="t" r="r" b="b"/>
            <a:pathLst>
              <a:path w="3521119" h="2868111">
                <a:moveTo>
                  <a:pt x="0" y="0"/>
                </a:moveTo>
                <a:lnTo>
                  <a:pt x="3521119" y="0"/>
                </a:lnTo>
                <a:lnTo>
                  <a:pt x="3521119" y="2868111"/>
                </a:lnTo>
                <a:lnTo>
                  <a:pt x="0" y="286811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TextBox 6"/>
          <p:cNvSpPr txBox="1"/>
          <p:nvPr/>
        </p:nvSpPr>
        <p:spPr>
          <a:xfrm>
            <a:off x="1442356" y="2592793"/>
            <a:ext cx="8992084" cy="928326"/>
          </a:xfrm>
          <a:prstGeom prst="rect">
            <a:avLst/>
          </a:prstGeom>
        </p:spPr>
        <p:txBody>
          <a:bodyPr lIns="0" tIns="0" rIns="0" bIns="0" rtlCol="0" anchor="t">
            <a:spAutoFit/>
          </a:bodyPr>
          <a:lstStyle/>
          <a:p>
            <a:pPr algn="ctr">
              <a:lnSpc>
                <a:spcPts val="7632"/>
              </a:lnSpc>
            </a:pPr>
            <a:r>
              <a:rPr lang="en-US" sz="5451">
                <a:solidFill>
                  <a:srgbClr val="000000"/>
                </a:solidFill>
                <a:latin typeface="Staatliches"/>
                <a:ea typeface="Staatliches"/>
                <a:cs typeface="Staatliches"/>
                <a:sym typeface="Staatliches"/>
              </a:rPr>
              <a:t>PREGUNTAS Y RESPUESTAS</a:t>
            </a:r>
          </a:p>
        </p:txBody>
      </p:sp>
      <p:sp>
        <p:nvSpPr>
          <p:cNvPr id="7" name="TextBox 7"/>
          <p:cNvSpPr txBox="1"/>
          <p:nvPr/>
        </p:nvSpPr>
        <p:spPr>
          <a:xfrm>
            <a:off x="2497993" y="4663195"/>
            <a:ext cx="6646007" cy="855836"/>
          </a:xfrm>
          <a:prstGeom prst="rect">
            <a:avLst/>
          </a:prstGeom>
        </p:spPr>
        <p:txBody>
          <a:bodyPr lIns="0" tIns="0" rIns="0" bIns="0" rtlCol="0" anchor="t">
            <a:spAutoFit/>
          </a:bodyPr>
          <a:lstStyle/>
          <a:p>
            <a:pPr marL="0" lvl="0" indent="0" algn="r">
              <a:lnSpc>
                <a:spcPts val="7034"/>
              </a:lnSpc>
              <a:spcBef>
                <a:spcPct val="0"/>
              </a:spcBef>
            </a:pPr>
            <a:r>
              <a:rPr lang="en-US" sz="5024" b="1">
                <a:solidFill>
                  <a:srgbClr val="000000"/>
                </a:solidFill>
                <a:latin typeface="Open Sans Bold"/>
                <a:ea typeface="Open Sans Bold"/>
                <a:cs typeface="Open Sans Bold"/>
                <a:sym typeface="Open Sans Bold"/>
              </a:rPr>
              <a:t>¿Alguna pregunta?</a:t>
            </a:r>
          </a:p>
        </p:txBody>
      </p:sp>
      <p:sp>
        <p:nvSpPr>
          <p:cNvPr id="8" name="Freeform 8"/>
          <p:cNvSpPr/>
          <p:nvPr/>
        </p:nvSpPr>
        <p:spPr>
          <a:xfrm>
            <a:off x="376190" y="8530970"/>
            <a:ext cx="3419378" cy="1454661"/>
          </a:xfrm>
          <a:custGeom>
            <a:avLst/>
            <a:gdLst/>
            <a:ahLst/>
            <a:cxnLst/>
            <a:rect l="l" t="t" r="r" b="b"/>
            <a:pathLst>
              <a:path w="3419378" h="1454661">
                <a:moveTo>
                  <a:pt x="0" y="0"/>
                </a:moveTo>
                <a:lnTo>
                  <a:pt x="3419378" y="0"/>
                </a:lnTo>
                <a:lnTo>
                  <a:pt x="3419378" y="1454660"/>
                </a:lnTo>
                <a:lnTo>
                  <a:pt x="0" y="1454660"/>
                </a:lnTo>
                <a:lnTo>
                  <a:pt x="0" y="0"/>
                </a:lnTo>
                <a:close/>
              </a:path>
            </a:pathLst>
          </a:custGeom>
          <a:blipFill>
            <a:blip r:embed="rId6"/>
            <a:stretch>
              <a:fillRect/>
            </a:stretch>
          </a:blipFill>
        </p:spPr>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145" t="-21206" b="-13063"/>
            </a:stretch>
          </a:blipFill>
        </p:spPr>
      </p:sp>
      <p:sp>
        <p:nvSpPr>
          <p:cNvPr id="3" name="TextBox 3"/>
          <p:cNvSpPr txBox="1"/>
          <p:nvPr/>
        </p:nvSpPr>
        <p:spPr>
          <a:xfrm>
            <a:off x="2515557" y="3176679"/>
            <a:ext cx="13256885" cy="3512819"/>
          </a:xfrm>
          <a:prstGeom prst="rect">
            <a:avLst/>
          </a:prstGeom>
        </p:spPr>
        <p:txBody>
          <a:bodyPr lIns="0" tIns="0" rIns="0" bIns="0" rtlCol="0" anchor="t">
            <a:spAutoFit/>
          </a:bodyPr>
          <a:lstStyle/>
          <a:p>
            <a:pPr algn="ctr">
              <a:lnSpc>
                <a:spcPts val="28784"/>
              </a:lnSpc>
            </a:pPr>
            <a:r>
              <a:rPr lang="en-US" sz="20560">
                <a:solidFill>
                  <a:srgbClr val="000000"/>
                </a:solidFill>
                <a:latin typeface="Staatliches"/>
                <a:ea typeface="Staatliches"/>
                <a:cs typeface="Staatliches"/>
                <a:sym typeface="Staatliches"/>
              </a:rPr>
              <a:t>¡GRACIAS!</a:t>
            </a:r>
          </a:p>
        </p:txBody>
      </p:sp>
      <p:sp>
        <p:nvSpPr>
          <p:cNvPr id="4" name="Freeform 4"/>
          <p:cNvSpPr/>
          <p:nvPr/>
        </p:nvSpPr>
        <p:spPr>
          <a:xfrm rot="5400000">
            <a:off x="-1410304" y="322311"/>
            <a:ext cx="7967370" cy="6489785"/>
          </a:xfrm>
          <a:custGeom>
            <a:avLst/>
            <a:gdLst/>
            <a:ahLst/>
            <a:cxnLst/>
            <a:rect l="l" t="t" r="r" b="b"/>
            <a:pathLst>
              <a:path w="7967370" h="6489785">
                <a:moveTo>
                  <a:pt x="0" y="0"/>
                </a:moveTo>
                <a:lnTo>
                  <a:pt x="7967370" y="0"/>
                </a:lnTo>
                <a:lnTo>
                  <a:pt x="7967370" y="6489785"/>
                </a:lnTo>
                <a:lnTo>
                  <a:pt x="0" y="648978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rot="-5400000">
            <a:off x="11728211" y="3311659"/>
            <a:ext cx="7967370" cy="6489785"/>
          </a:xfrm>
          <a:custGeom>
            <a:avLst/>
            <a:gdLst/>
            <a:ahLst/>
            <a:cxnLst/>
            <a:rect l="l" t="t" r="r" b="b"/>
            <a:pathLst>
              <a:path w="7967370" h="6489785">
                <a:moveTo>
                  <a:pt x="0" y="0"/>
                </a:moveTo>
                <a:lnTo>
                  <a:pt x="7967370" y="0"/>
                </a:lnTo>
                <a:lnTo>
                  <a:pt x="7967370" y="6489785"/>
                </a:lnTo>
                <a:lnTo>
                  <a:pt x="0" y="648978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Freeform 6"/>
          <p:cNvSpPr/>
          <p:nvPr/>
        </p:nvSpPr>
        <p:spPr>
          <a:xfrm>
            <a:off x="376190" y="8530970"/>
            <a:ext cx="3419378" cy="1454661"/>
          </a:xfrm>
          <a:custGeom>
            <a:avLst/>
            <a:gdLst/>
            <a:ahLst/>
            <a:cxnLst/>
            <a:rect l="l" t="t" r="r" b="b"/>
            <a:pathLst>
              <a:path w="3419378" h="1454661">
                <a:moveTo>
                  <a:pt x="0" y="0"/>
                </a:moveTo>
                <a:lnTo>
                  <a:pt x="3419378" y="0"/>
                </a:lnTo>
                <a:lnTo>
                  <a:pt x="3419378" y="1454660"/>
                </a:lnTo>
                <a:lnTo>
                  <a:pt x="0" y="1454660"/>
                </a:lnTo>
                <a:lnTo>
                  <a:pt x="0" y="0"/>
                </a:lnTo>
                <a:close/>
              </a:path>
            </a:pathLst>
          </a:custGeom>
          <a:blipFill>
            <a:blip r:embed="rId5"/>
            <a:stretch>
              <a:fillRect/>
            </a:stretch>
          </a:blipFill>
        </p:spPr>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145" t="-21206" b="-13063"/>
            </a:stretch>
          </a:blipFill>
        </p:spPr>
      </p:sp>
      <p:grpSp>
        <p:nvGrpSpPr>
          <p:cNvPr id="3" name="Group 3"/>
          <p:cNvGrpSpPr/>
          <p:nvPr/>
        </p:nvGrpSpPr>
        <p:grpSpPr>
          <a:xfrm>
            <a:off x="-2340864" y="-205975"/>
            <a:ext cx="9974731" cy="10831387"/>
            <a:chOff x="0" y="0"/>
            <a:chExt cx="1545347" cy="1678065"/>
          </a:xfrm>
        </p:grpSpPr>
        <p:sp>
          <p:nvSpPr>
            <p:cNvPr id="4" name="Freeform 4"/>
            <p:cNvSpPr/>
            <p:nvPr/>
          </p:nvSpPr>
          <p:spPr>
            <a:xfrm>
              <a:off x="0" y="0"/>
              <a:ext cx="1545347" cy="1678065"/>
            </a:xfrm>
            <a:custGeom>
              <a:avLst/>
              <a:gdLst/>
              <a:ahLst/>
              <a:cxnLst/>
              <a:rect l="l" t="t" r="r" b="b"/>
              <a:pathLst>
                <a:path w="1545347" h="1678065">
                  <a:moveTo>
                    <a:pt x="0" y="0"/>
                  </a:moveTo>
                  <a:lnTo>
                    <a:pt x="1545347" y="0"/>
                  </a:lnTo>
                  <a:lnTo>
                    <a:pt x="1545347" y="1678065"/>
                  </a:lnTo>
                  <a:lnTo>
                    <a:pt x="0" y="1678065"/>
                  </a:lnTo>
                  <a:close/>
                </a:path>
              </a:pathLst>
            </a:custGeom>
            <a:blipFill>
              <a:blip r:embed="rId3"/>
              <a:stretch>
                <a:fillRect t="-22711" r="-99999"/>
              </a:stretch>
            </a:blipFill>
          </p:spPr>
        </p:sp>
      </p:grpSp>
      <p:sp>
        <p:nvSpPr>
          <p:cNvPr id="5" name="Freeform 5"/>
          <p:cNvSpPr/>
          <p:nvPr/>
        </p:nvSpPr>
        <p:spPr>
          <a:xfrm rot="-6693572" flipH="1">
            <a:off x="14528220" y="-372338"/>
            <a:ext cx="5462160" cy="4449177"/>
          </a:xfrm>
          <a:custGeom>
            <a:avLst/>
            <a:gdLst/>
            <a:ahLst/>
            <a:cxnLst/>
            <a:rect l="l" t="t" r="r" b="b"/>
            <a:pathLst>
              <a:path w="5462160" h="4449177">
                <a:moveTo>
                  <a:pt x="5462160" y="0"/>
                </a:moveTo>
                <a:lnTo>
                  <a:pt x="0" y="0"/>
                </a:lnTo>
                <a:lnTo>
                  <a:pt x="0" y="4449178"/>
                </a:lnTo>
                <a:lnTo>
                  <a:pt x="5462160" y="4449178"/>
                </a:lnTo>
                <a:lnTo>
                  <a:pt x="546216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a:off x="14572801" y="8530970"/>
            <a:ext cx="3419378" cy="1454661"/>
          </a:xfrm>
          <a:custGeom>
            <a:avLst/>
            <a:gdLst/>
            <a:ahLst/>
            <a:cxnLst/>
            <a:rect l="l" t="t" r="r" b="b"/>
            <a:pathLst>
              <a:path w="3419378" h="1454661">
                <a:moveTo>
                  <a:pt x="0" y="0"/>
                </a:moveTo>
                <a:lnTo>
                  <a:pt x="3419379" y="0"/>
                </a:lnTo>
                <a:lnTo>
                  <a:pt x="3419379" y="1454660"/>
                </a:lnTo>
                <a:lnTo>
                  <a:pt x="0" y="1454660"/>
                </a:lnTo>
                <a:lnTo>
                  <a:pt x="0" y="0"/>
                </a:lnTo>
                <a:close/>
              </a:path>
            </a:pathLst>
          </a:custGeom>
          <a:blipFill>
            <a:blip r:embed="rId6"/>
            <a:stretch>
              <a:fillRect/>
            </a:stretch>
          </a:blipFill>
        </p:spPr>
      </p:sp>
      <p:sp>
        <p:nvSpPr>
          <p:cNvPr id="7" name="TextBox 7"/>
          <p:cNvSpPr txBox="1"/>
          <p:nvPr/>
        </p:nvSpPr>
        <p:spPr>
          <a:xfrm>
            <a:off x="8780760" y="3492219"/>
            <a:ext cx="7893722" cy="4907074"/>
          </a:xfrm>
          <a:prstGeom prst="rect">
            <a:avLst/>
          </a:prstGeom>
        </p:spPr>
        <p:txBody>
          <a:bodyPr lIns="0" tIns="0" rIns="0" bIns="0" rtlCol="0" anchor="t">
            <a:spAutoFit/>
          </a:bodyPr>
          <a:lstStyle/>
          <a:p>
            <a:pPr algn="just">
              <a:lnSpc>
                <a:spcPts val="3581"/>
              </a:lnSpc>
            </a:pPr>
            <a:r>
              <a:rPr lang="en-US" sz="2558">
                <a:solidFill>
                  <a:srgbClr val="000000"/>
                </a:solidFill>
                <a:latin typeface="Open Sans"/>
                <a:ea typeface="Open Sans"/>
                <a:cs typeface="Open Sans"/>
                <a:sym typeface="Open Sans"/>
              </a:rPr>
              <a:t>A nivel mundial, según la OMS, más de 430 millones de personas (más del 5% de la población global) sufren de pérdida auditiva discapacitante. En Colombia, más de 880.000 personas se reporta a través de RIPS que tienen algún tipo de discapacidad auditiva, lo que crea </a:t>
            </a:r>
            <a:r>
              <a:rPr lang="en-US" sz="2558" b="1">
                <a:solidFill>
                  <a:srgbClr val="000000"/>
                </a:solidFill>
                <a:latin typeface="Open Sans Bold"/>
                <a:ea typeface="Open Sans Bold"/>
                <a:cs typeface="Open Sans Bold"/>
                <a:sym typeface="Open Sans Bold"/>
              </a:rPr>
              <a:t>importantes barreras de comunicación y participación social</a:t>
            </a:r>
            <a:r>
              <a:rPr lang="en-US" sz="2558">
                <a:solidFill>
                  <a:srgbClr val="000000"/>
                </a:solidFill>
                <a:latin typeface="Open Sans"/>
                <a:ea typeface="Open Sans"/>
                <a:cs typeface="Open Sans"/>
                <a:sym typeface="Open Sans"/>
              </a:rPr>
              <a:t>. A pesar de las múltiples iniciativas para promover la inclusión, aún existen grandes desafíos, especialmente en el ámbito digital.</a:t>
            </a:r>
          </a:p>
          <a:p>
            <a:pPr algn="just">
              <a:lnSpc>
                <a:spcPts val="3581"/>
              </a:lnSpc>
              <a:spcBef>
                <a:spcPct val="0"/>
              </a:spcBef>
            </a:pPr>
            <a:endParaRPr lang="en-US" sz="2558">
              <a:solidFill>
                <a:srgbClr val="000000"/>
              </a:solidFill>
              <a:latin typeface="Open Sans"/>
              <a:ea typeface="Open Sans"/>
              <a:cs typeface="Open Sans"/>
              <a:sym typeface="Open Sans"/>
            </a:endParaRPr>
          </a:p>
        </p:txBody>
      </p:sp>
      <p:sp>
        <p:nvSpPr>
          <p:cNvPr id="8" name="TextBox 8"/>
          <p:cNvSpPr txBox="1"/>
          <p:nvPr/>
        </p:nvSpPr>
        <p:spPr>
          <a:xfrm>
            <a:off x="10763915" y="1747476"/>
            <a:ext cx="5910567" cy="928326"/>
          </a:xfrm>
          <a:prstGeom prst="rect">
            <a:avLst/>
          </a:prstGeom>
        </p:spPr>
        <p:txBody>
          <a:bodyPr lIns="0" tIns="0" rIns="0" bIns="0" rtlCol="0" anchor="t">
            <a:spAutoFit/>
          </a:bodyPr>
          <a:lstStyle/>
          <a:p>
            <a:pPr algn="l">
              <a:lnSpc>
                <a:spcPts val="7632"/>
              </a:lnSpc>
            </a:pPr>
            <a:r>
              <a:rPr lang="en-US" sz="5451">
                <a:solidFill>
                  <a:srgbClr val="000000"/>
                </a:solidFill>
                <a:latin typeface="Staatliches"/>
                <a:ea typeface="Staatliches"/>
                <a:cs typeface="Staatliches"/>
                <a:sym typeface="Staatliches"/>
              </a:rPr>
              <a:t>INTRODUCCIÓN</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145" t="-21206" b="-13063"/>
            </a:stretch>
          </a:blipFill>
        </p:spPr>
      </p:sp>
      <p:sp>
        <p:nvSpPr>
          <p:cNvPr id="3" name="Freeform 3"/>
          <p:cNvSpPr/>
          <p:nvPr/>
        </p:nvSpPr>
        <p:spPr>
          <a:xfrm rot="7041056" flipH="1">
            <a:off x="-2334050" y="-2224589"/>
            <a:ext cx="5462160" cy="4449177"/>
          </a:xfrm>
          <a:custGeom>
            <a:avLst/>
            <a:gdLst/>
            <a:ahLst/>
            <a:cxnLst/>
            <a:rect l="l" t="t" r="r" b="b"/>
            <a:pathLst>
              <a:path w="5462160" h="4449177">
                <a:moveTo>
                  <a:pt x="5462160" y="0"/>
                </a:moveTo>
                <a:lnTo>
                  <a:pt x="0" y="0"/>
                </a:lnTo>
                <a:lnTo>
                  <a:pt x="0" y="4449178"/>
                </a:lnTo>
                <a:lnTo>
                  <a:pt x="5462160" y="4449178"/>
                </a:lnTo>
                <a:lnTo>
                  <a:pt x="546216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397030" y="8530970"/>
            <a:ext cx="3419378" cy="1454661"/>
          </a:xfrm>
          <a:custGeom>
            <a:avLst/>
            <a:gdLst/>
            <a:ahLst/>
            <a:cxnLst/>
            <a:rect l="l" t="t" r="r" b="b"/>
            <a:pathLst>
              <a:path w="3419378" h="1454661">
                <a:moveTo>
                  <a:pt x="0" y="0"/>
                </a:moveTo>
                <a:lnTo>
                  <a:pt x="3419378" y="0"/>
                </a:lnTo>
                <a:lnTo>
                  <a:pt x="3419378" y="1454660"/>
                </a:lnTo>
                <a:lnTo>
                  <a:pt x="0" y="1454660"/>
                </a:lnTo>
                <a:lnTo>
                  <a:pt x="0" y="0"/>
                </a:lnTo>
                <a:close/>
              </a:path>
            </a:pathLst>
          </a:custGeom>
          <a:blipFill>
            <a:blip r:embed="rId5"/>
            <a:stretch>
              <a:fillRect/>
            </a:stretch>
          </a:blipFill>
        </p:spPr>
      </p:sp>
      <p:sp>
        <p:nvSpPr>
          <p:cNvPr id="5" name="Freeform 5"/>
          <p:cNvSpPr/>
          <p:nvPr/>
        </p:nvSpPr>
        <p:spPr>
          <a:xfrm>
            <a:off x="11527565" y="1207338"/>
            <a:ext cx="5991914" cy="3662693"/>
          </a:xfrm>
          <a:custGeom>
            <a:avLst/>
            <a:gdLst/>
            <a:ahLst/>
            <a:cxnLst/>
            <a:rect l="l" t="t" r="r" b="b"/>
            <a:pathLst>
              <a:path w="5991914" h="3662693">
                <a:moveTo>
                  <a:pt x="0" y="0"/>
                </a:moveTo>
                <a:lnTo>
                  <a:pt x="5991914" y="0"/>
                </a:lnTo>
                <a:lnTo>
                  <a:pt x="5991914" y="3662692"/>
                </a:lnTo>
                <a:lnTo>
                  <a:pt x="0" y="3662692"/>
                </a:lnTo>
                <a:lnTo>
                  <a:pt x="0" y="0"/>
                </a:lnTo>
                <a:close/>
              </a:path>
            </a:pathLst>
          </a:custGeom>
          <a:blipFill>
            <a:blip r:embed="rId6"/>
            <a:stretch>
              <a:fillRect t="-18732"/>
            </a:stretch>
          </a:blipFill>
        </p:spPr>
      </p:sp>
      <p:sp>
        <p:nvSpPr>
          <p:cNvPr id="6" name="Freeform 6"/>
          <p:cNvSpPr/>
          <p:nvPr/>
        </p:nvSpPr>
        <p:spPr>
          <a:xfrm>
            <a:off x="11527565" y="5471793"/>
            <a:ext cx="5991914" cy="3829461"/>
          </a:xfrm>
          <a:custGeom>
            <a:avLst/>
            <a:gdLst/>
            <a:ahLst/>
            <a:cxnLst/>
            <a:rect l="l" t="t" r="r" b="b"/>
            <a:pathLst>
              <a:path w="5991914" h="3829461">
                <a:moveTo>
                  <a:pt x="0" y="0"/>
                </a:moveTo>
                <a:lnTo>
                  <a:pt x="5991914" y="0"/>
                </a:lnTo>
                <a:lnTo>
                  <a:pt x="5991914" y="3829461"/>
                </a:lnTo>
                <a:lnTo>
                  <a:pt x="0" y="3829461"/>
                </a:lnTo>
                <a:lnTo>
                  <a:pt x="0" y="0"/>
                </a:lnTo>
                <a:close/>
              </a:path>
            </a:pathLst>
          </a:custGeom>
          <a:blipFill>
            <a:blip r:embed="rId7"/>
            <a:stretch>
              <a:fillRect t="-2237" r="-1383" b="-2237"/>
            </a:stretch>
          </a:blipFill>
        </p:spPr>
      </p:sp>
      <p:sp>
        <p:nvSpPr>
          <p:cNvPr id="7" name="TextBox 7"/>
          <p:cNvSpPr txBox="1"/>
          <p:nvPr/>
        </p:nvSpPr>
        <p:spPr>
          <a:xfrm>
            <a:off x="1756019" y="1546987"/>
            <a:ext cx="8757747" cy="7355924"/>
          </a:xfrm>
          <a:prstGeom prst="rect">
            <a:avLst/>
          </a:prstGeom>
        </p:spPr>
        <p:txBody>
          <a:bodyPr lIns="0" tIns="0" rIns="0" bIns="0" rtlCol="0" anchor="t">
            <a:spAutoFit/>
          </a:bodyPr>
          <a:lstStyle/>
          <a:p>
            <a:pPr algn="just">
              <a:lnSpc>
                <a:spcPts val="3583"/>
              </a:lnSpc>
            </a:pPr>
            <a:endParaRPr dirty="0"/>
          </a:p>
          <a:p>
            <a:pPr algn="just">
              <a:lnSpc>
                <a:spcPts val="3583"/>
              </a:lnSpc>
            </a:pPr>
            <a:r>
              <a:rPr lang="en-US" sz="2559" dirty="0">
                <a:solidFill>
                  <a:srgbClr val="000000"/>
                </a:solidFill>
                <a:latin typeface="Open Sans"/>
                <a:ea typeface="Open Sans"/>
                <a:cs typeface="Open Sans"/>
                <a:sym typeface="Open Sans"/>
              </a:rPr>
              <a:t>De </a:t>
            </a:r>
            <a:r>
              <a:rPr lang="en-US" sz="2559" dirty="0" err="1">
                <a:solidFill>
                  <a:srgbClr val="000000"/>
                </a:solidFill>
                <a:latin typeface="Open Sans"/>
                <a:ea typeface="Open Sans"/>
                <a:cs typeface="Open Sans"/>
                <a:sym typeface="Open Sans"/>
              </a:rPr>
              <a:t>acuerdo</a:t>
            </a:r>
            <a:r>
              <a:rPr lang="en-US" sz="2559" dirty="0">
                <a:solidFill>
                  <a:srgbClr val="000000"/>
                </a:solidFill>
                <a:latin typeface="Open Sans"/>
                <a:ea typeface="Open Sans"/>
                <a:cs typeface="Open Sans"/>
                <a:sym typeface="Open Sans"/>
              </a:rPr>
              <a:t> con </a:t>
            </a:r>
            <a:r>
              <a:rPr lang="en-US" sz="2559" dirty="0" err="1">
                <a:solidFill>
                  <a:srgbClr val="000000"/>
                </a:solidFill>
                <a:latin typeface="Open Sans"/>
                <a:ea typeface="Open Sans"/>
                <a:cs typeface="Open Sans"/>
                <a:sym typeface="Open Sans"/>
              </a:rPr>
              <a:t>el</a:t>
            </a:r>
            <a:r>
              <a:rPr lang="en-US" sz="2559" dirty="0">
                <a:solidFill>
                  <a:srgbClr val="000000"/>
                </a:solidFill>
                <a:latin typeface="Open Sans"/>
                <a:ea typeface="Open Sans"/>
                <a:cs typeface="Open Sans"/>
                <a:sym typeface="Open Sans"/>
              </a:rPr>
              <a:t> </a:t>
            </a:r>
            <a:r>
              <a:rPr lang="en-US" sz="2559" dirty="0" err="1">
                <a:solidFill>
                  <a:srgbClr val="000000"/>
                </a:solidFill>
                <a:latin typeface="Open Sans"/>
                <a:ea typeface="Open Sans"/>
                <a:cs typeface="Open Sans"/>
                <a:sym typeface="Open Sans"/>
              </a:rPr>
              <a:t>Ministerio</a:t>
            </a:r>
            <a:r>
              <a:rPr lang="en-US" sz="2559" dirty="0">
                <a:solidFill>
                  <a:srgbClr val="000000"/>
                </a:solidFill>
                <a:latin typeface="Open Sans"/>
                <a:ea typeface="Open Sans"/>
                <a:cs typeface="Open Sans"/>
                <a:sym typeface="Open Sans"/>
              </a:rPr>
              <a:t> de </a:t>
            </a:r>
            <a:r>
              <a:rPr lang="en-US" sz="2559" dirty="0" err="1">
                <a:solidFill>
                  <a:srgbClr val="000000"/>
                </a:solidFill>
                <a:latin typeface="Open Sans"/>
                <a:ea typeface="Open Sans"/>
                <a:cs typeface="Open Sans"/>
                <a:sym typeface="Open Sans"/>
              </a:rPr>
              <a:t>Salud</a:t>
            </a:r>
            <a:r>
              <a:rPr lang="en-US" sz="2559" dirty="0">
                <a:solidFill>
                  <a:srgbClr val="000000"/>
                </a:solidFill>
                <a:latin typeface="Open Sans"/>
                <a:ea typeface="Open Sans"/>
                <a:cs typeface="Open Sans"/>
                <a:sym typeface="Open Sans"/>
              </a:rPr>
              <a:t>, la </a:t>
            </a:r>
            <a:r>
              <a:rPr lang="en-US" sz="2559" dirty="0" err="1">
                <a:solidFill>
                  <a:srgbClr val="000000"/>
                </a:solidFill>
                <a:latin typeface="Open Sans"/>
                <a:ea typeface="Open Sans"/>
                <a:cs typeface="Open Sans"/>
                <a:sym typeface="Open Sans"/>
              </a:rPr>
              <a:t>discapacidad</a:t>
            </a:r>
            <a:r>
              <a:rPr lang="en-US" sz="2559" dirty="0">
                <a:solidFill>
                  <a:srgbClr val="000000"/>
                </a:solidFill>
                <a:latin typeface="Open Sans"/>
                <a:ea typeface="Open Sans"/>
                <a:cs typeface="Open Sans"/>
                <a:sym typeface="Open Sans"/>
              </a:rPr>
              <a:t> </a:t>
            </a:r>
            <a:r>
              <a:rPr lang="en-US" sz="2559" dirty="0" err="1">
                <a:solidFill>
                  <a:srgbClr val="000000"/>
                </a:solidFill>
                <a:latin typeface="Open Sans"/>
                <a:ea typeface="Open Sans"/>
                <a:cs typeface="Open Sans"/>
                <a:sym typeface="Open Sans"/>
              </a:rPr>
              <a:t>auditiva</a:t>
            </a:r>
            <a:r>
              <a:rPr lang="en-US" sz="2559" dirty="0">
                <a:solidFill>
                  <a:srgbClr val="000000"/>
                </a:solidFill>
                <a:latin typeface="Open Sans"/>
                <a:ea typeface="Open Sans"/>
                <a:cs typeface="Open Sans"/>
                <a:sym typeface="Open Sans"/>
              </a:rPr>
              <a:t> no solo </a:t>
            </a:r>
            <a:r>
              <a:rPr lang="en-US" sz="2559" dirty="0" err="1">
                <a:solidFill>
                  <a:srgbClr val="000000"/>
                </a:solidFill>
                <a:latin typeface="Open Sans"/>
                <a:ea typeface="Open Sans"/>
                <a:cs typeface="Open Sans"/>
                <a:sym typeface="Open Sans"/>
              </a:rPr>
              <a:t>impone</a:t>
            </a:r>
            <a:r>
              <a:rPr lang="en-US" sz="2559" dirty="0">
                <a:solidFill>
                  <a:srgbClr val="000000"/>
                </a:solidFill>
                <a:latin typeface="Open Sans"/>
                <a:ea typeface="Open Sans"/>
                <a:cs typeface="Open Sans"/>
                <a:sym typeface="Open Sans"/>
              </a:rPr>
              <a:t> </a:t>
            </a:r>
            <a:r>
              <a:rPr lang="en-US" sz="2559" dirty="0" err="1">
                <a:solidFill>
                  <a:srgbClr val="000000"/>
                </a:solidFill>
                <a:latin typeface="Open Sans"/>
                <a:ea typeface="Open Sans"/>
                <a:cs typeface="Open Sans"/>
                <a:sym typeface="Open Sans"/>
              </a:rPr>
              <a:t>una</a:t>
            </a:r>
            <a:r>
              <a:rPr lang="en-US" sz="2559" dirty="0">
                <a:solidFill>
                  <a:srgbClr val="000000"/>
                </a:solidFill>
                <a:latin typeface="Open Sans"/>
                <a:ea typeface="Open Sans"/>
                <a:cs typeface="Open Sans"/>
                <a:sym typeface="Open Sans"/>
              </a:rPr>
              <a:t> carga social y </a:t>
            </a:r>
            <a:r>
              <a:rPr lang="en-US" sz="2559" dirty="0" err="1">
                <a:solidFill>
                  <a:srgbClr val="000000"/>
                </a:solidFill>
                <a:latin typeface="Open Sans"/>
                <a:ea typeface="Open Sans"/>
                <a:cs typeface="Open Sans"/>
                <a:sym typeface="Open Sans"/>
              </a:rPr>
              <a:t>económica</a:t>
            </a:r>
            <a:r>
              <a:rPr lang="en-US" sz="2559" dirty="0">
                <a:solidFill>
                  <a:srgbClr val="000000"/>
                </a:solidFill>
                <a:latin typeface="Open Sans"/>
                <a:ea typeface="Open Sans"/>
                <a:cs typeface="Open Sans"/>
                <a:sym typeface="Open Sans"/>
              </a:rPr>
              <a:t> </a:t>
            </a:r>
            <a:r>
              <a:rPr lang="en-US" sz="2559" dirty="0" err="1">
                <a:solidFill>
                  <a:srgbClr val="000000"/>
                </a:solidFill>
                <a:latin typeface="Open Sans"/>
                <a:ea typeface="Open Sans"/>
                <a:cs typeface="Open Sans"/>
                <a:sym typeface="Open Sans"/>
              </a:rPr>
              <a:t>costosa</a:t>
            </a:r>
            <a:r>
              <a:rPr lang="en-US" sz="2559" dirty="0">
                <a:solidFill>
                  <a:srgbClr val="000000"/>
                </a:solidFill>
                <a:latin typeface="Open Sans"/>
                <a:ea typeface="Open Sans"/>
                <a:cs typeface="Open Sans"/>
                <a:sym typeface="Open Sans"/>
              </a:rPr>
              <a:t> para las personas que la </a:t>
            </a:r>
            <a:r>
              <a:rPr lang="en-US" sz="2559" dirty="0" err="1">
                <a:solidFill>
                  <a:srgbClr val="000000"/>
                </a:solidFill>
                <a:latin typeface="Open Sans"/>
                <a:ea typeface="Open Sans"/>
                <a:cs typeface="Open Sans"/>
                <a:sym typeface="Open Sans"/>
              </a:rPr>
              <a:t>padecen</a:t>
            </a:r>
            <a:r>
              <a:rPr lang="en-US" sz="2559" dirty="0">
                <a:solidFill>
                  <a:srgbClr val="000000"/>
                </a:solidFill>
                <a:latin typeface="Open Sans"/>
                <a:ea typeface="Open Sans"/>
                <a:cs typeface="Open Sans"/>
                <a:sym typeface="Open Sans"/>
              </a:rPr>
              <a:t>, las </a:t>
            </a:r>
            <a:r>
              <a:rPr lang="en-US" sz="2559" dirty="0" err="1">
                <a:solidFill>
                  <a:srgbClr val="000000"/>
                </a:solidFill>
                <a:latin typeface="Open Sans"/>
                <a:ea typeface="Open Sans"/>
                <a:cs typeface="Open Sans"/>
                <a:sym typeface="Open Sans"/>
              </a:rPr>
              <a:t>familias</a:t>
            </a:r>
            <a:r>
              <a:rPr lang="en-US" sz="2559" dirty="0">
                <a:solidFill>
                  <a:srgbClr val="000000"/>
                </a:solidFill>
                <a:latin typeface="Open Sans"/>
                <a:ea typeface="Open Sans"/>
                <a:cs typeface="Open Sans"/>
                <a:sym typeface="Open Sans"/>
              </a:rPr>
              <a:t>, las </a:t>
            </a:r>
            <a:r>
              <a:rPr lang="en-US" sz="2559" dirty="0" err="1">
                <a:solidFill>
                  <a:srgbClr val="000000"/>
                </a:solidFill>
                <a:latin typeface="Open Sans"/>
                <a:ea typeface="Open Sans"/>
                <a:cs typeface="Open Sans"/>
                <a:sym typeface="Open Sans"/>
              </a:rPr>
              <a:t>comunidades</a:t>
            </a:r>
            <a:r>
              <a:rPr lang="en-US" sz="2559" dirty="0">
                <a:solidFill>
                  <a:srgbClr val="000000"/>
                </a:solidFill>
                <a:latin typeface="Open Sans"/>
                <a:ea typeface="Open Sans"/>
                <a:cs typeface="Open Sans"/>
                <a:sym typeface="Open Sans"/>
              </a:rPr>
              <a:t> y </a:t>
            </a:r>
            <a:r>
              <a:rPr lang="en-US" sz="2559" dirty="0" err="1">
                <a:solidFill>
                  <a:srgbClr val="000000"/>
                </a:solidFill>
                <a:latin typeface="Open Sans"/>
                <a:ea typeface="Open Sans"/>
                <a:cs typeface="Open Sans"/>
                <a:sym typeface="Open Sans"/>
              </a:rPr>
              <a:t>los</a:t>
            </a:r>
            <a:r>
              <a:rPr lang="en-US" sz="2559" dirty="0">
                <a:solidFill>
                  <a:srgbClr val="000000"/>
                </a:solidFill>
                <a:latin typeface="Open Sans"/>
                <a:ea typeface="Open Sans"/>
                <a:cs typeface="Open Sans"/>
                <a:sym typeface="Open Sans"/>
              </a:rPr>
              <a:t> </a:t>
            </a:r>
            <a:r>
              <a:rPr lang="en-US" sz="2559" dirty="0" err="1">
                <a:solidFill>
                  <a:srgbClr val="000000"/>
                </a:solidFill>
                <a:latin typeface="Open Sans"/>
                <a:ea typeface="Open Sans"/>
                <a:cs typeface="Open Sans"/>
                <a:sym typeface="Open Sans"/>
              </a:rPr>
              <a:t>países</a:t>
            </a:r>
            <a:r>
              <a:rPr lang="en-US" sz="2559" dirty="0">
                <a:solidFill>
                  <a:srgbClr val="000000"/>
                </a:solidFill>
                <a:latin typeface="Open Sans"/>
                <a:ea typeface="Open Sans"/>
                <a:cs typeface="Open Sans"/>
                <a:sym typeface="Open Sans"/>
              </a:rPr>
              <a:t>, </a:t>
            </a:r>
            <a:r>
              <a:rPr lang="en-US" sz="2559" dirty="0" err="1">
                <a:solidFill>
                  <a:srgbClr val="000000"/>
                </a:solidFill>
                <a:latin typeface="Open Sans"/>
                <a:ea typeface="Open Sans"/>
                <a:cs typeface="Open Sans"/>
                <a:sym typeface="Open Sans"/>
              </a:rPr>
              <a:t>sino</a:t>
            </a:r>
            <a:r>
              <a:rPr lang="en-US" sz="2559" dirty="0">
                <a:solidFill>
                  <a:srgbClr val="000000"/>
                </a:solidFill>
                <a:latin typeface="Open Sans"/>
                <a:ea typeface="Open Sans"/>
                <a:cs typeface="Open Sans"/>
                <a:sym typeface="Open Sans"/>
              </a:rPr>
              <a:t> que </a:t>
            </a:r>
            <a:r>
              <a:rPr lang="en-US" sz="2559" b="1" dirty="0" err="1">
                <a:solidFill>
                  <a:srgbClr val="000000"/>
                </a:solidFill>
                <a:latin typeface="Open Sans Bold"/>
                <a:ea typeface="Open Sans Bold"/>
                <a:cs typeface="Open Sans Bold"/>
                <a:sym typeface="Open Sans Bold"/>
              </a:rPr>
              <a:t>también</a:t>
            </a:r>
            <a:r>
              <a:rPr lang="en-US" sz="2559" b="1" dirty="0">
                <a:solidFill>
                  <a:srgbClr val="000000"/>
                </a:solidFill>
                <a:latin typeface="Open Sans Bold"/>
                <a:ea typeface="Open Sans Bold"/>
                <a:cs typeface="Open Sans Bold"/>
                <a:sym typeface="Open Sans Bold"/>
              </a:rPr>
              <a:t> </a:t>
            </a:r>
            <a:r>
              <a:rPr lang="en-US" sz="2559" b="1" dirty="0" err="1">
                <a:solidFill>
                  <a:srgbClr val="000000"/>
                </a:solidFill>
                <a:latin typeface="Open Sans Bold"/>
                <a:ea typeface="Open Sans Bold"/>
                <a:cs typeface="Open Sans Bold"/>
                <a:sym typeface="Open Sans Bold"/>
              </a:rPr>
              <a:t>aqueja</a:t>
            </a:r>
            <a:r>
              <a:rPr lang="en-US" sz="2559" b="1" dirty="0">
                <a:solidFill>
                  <a:srgbClr val="000000"/>
                </a:solidFill>
                <a:latin typeface="Open Sans Bold"/>
                <a:ea typeface="Open Sans Bold"/>
                <a:cs typeface="Open Sans Bold"/>
                <a:sym typeface="Open Sans Bold"/>
              </a:rPr>
              <a:t> a </a:t>
            </a:r>
            <a:r>
              <a:rPr lang="en-US" sz="2559" b="1" dirty="0" err="1">
                <a:solidFill>
                  <a:srgbClr val="000000"/>
                </a:solidFill>
                <a:latin typeface="Open Sans Bold"/>
                <a:ea typeface="Open Sans Bold"/>
                <a:cs typeface="Open Sans Bold"/>
                <a:sym typeface="Open Sans Bold"/>
              </a:rPr>
              <a:t>los</a:t>
            </a:r>
            <a:r>
              <a:rPr lang="en-US" sz="2559" b="1" dirty="0">
                <a:solidFill>
                  <a:srgbClr val="000000"/>
                </a:solidFill>
                <a:latin typeface="Open Sans Bold"/>
                <a:ea typeface="Open Sans Bold"/>
                <a:cs typeface="Open Sans Bold"/>
                <a:sym typeface="Open Sans Bold"/>
              </a:rPr>
              <a:t> </a:t>
            </a:r>
            <a:r>
              <a:rPr lang="en-US" sz="2559" b="1" dirty="0" err="1">
                <a:solidFill>
                  <a:srgbClr val="000000"/>
                </a:solidFill>
                <a:latin typeface="Open Sans Bold"/>
                <a:ea typeface="Open Sans Bold"/>
                <a:cs typeface="Open Sans Bold"/>
                <a:sym typeface="Open Sans Bold"/>
              </a:rPr>
              <a:t>niños</a:t>
            </a:r>
            <a:r>
              <a:rPr lang="en-US" sz="2559" b="1" dirty="0">
                <a:solidFill>
                  <a:srgbClr val="000000"/>
                </a:solidFill>
                <a:latin typeface="Open Sans Bold"/>
                <a:ea typeface="Open Sans Bold"/>
                <a:cs typeface="Open Sans Bold"/>
                <a:sym typeface="Open Sans Bold"/>
              </a:rPr>
              <a:t> </a:t>
            </a:r>
            <a:r>
              <a:rPr lang="en-US" sz="2559" dirty="0" err="1">
                <a:solidFill>
                  <a:srgbClr val="000000"/>
                </a:solidFill>
                <a:latin typeface="Open Sans"/>
                <a:ea typeface="Open Sans"/>
                <a:cs typeface="Open Sans"/>
                <a:sym typeface="Open Sans"/>
              </a:rPr>
              <a:t>porque</a:t>
            </a:r>
            <a:r>
              <a:rPr lang="en-US" sz="2559" dirty="0">
                <a:solidFill>
                  <a:srgbClr val="000000"/>
                </a:solidFill>
                <a:latin typeface="Open Sans"/>
                <a:ea typeface="Open Sans"/>
                <a:cs typeface="Open Sans"/>
                <a:sym typeface="Open Sans"/>
              </a:rPr>
              <a:t> se </a:t>
            </a:r>
            <a:r>
              <a:rPr lang="en-US" sz="2559" dirty="0" err="1">
                <a:solidFill>
                  <a:srgbClr val="000000"/>
                </a:solidFill>
                <a:latin typeface="Open Sans"/>
                <a:ea typeface="Open Sans"/>
                <a:cs typeface="Open Sans"/>
                <a:sym typeface="Open Sans"/>
              </a:rPr>
              <a:t>retrasa</a:t>
            </a:r>
            <a:r>
              <a:rPr lang="en-US" sz="2559" dirty="0">
                <a:solidFill>
                  <a:srgbClr val="000000"/>
                </a:solidFill>
                <a:latin typeface="Open Sans"/>
                <a:ea typeface="Open Sans"/>
                <a:cs typeface="Open Sans"/>
                <a:sym typeface="Open Sans"/>
              </a:rPr>
              <a:t> </a:t>
            </a:r>
            <a:r>
              <a:rPr lang="en-US" sz="2559" dirty="0" err="1">
                <a:solidFill>
                  <a:srgbClr val="000000"/>
                </a:solidFill>
                <a:latin typeface="Open Sans"/>
                <a:ea typeface="Open Sans"/>
                <a:cs typeface="Open Sans"/>
                <a:sym typeface="Open Sans"/>
              </a:rPr>
              <a:t>el</a:t>
            </a:r>
            <a:r>
              <a:rPr lang="en-US" sz="2559" dirty="0">
                <a:solidFill>
                  <a:srgbClr val="000000"/>
                </a:solidFill>
                <a:latin typeface="Open Sans"/>
                <a:ea typeface="Open Sans"/>
                <a:cs typeface="Open Sans"/>
                <a:sym typeface="Open Sans"/>
              </a:rPr>
              <a:t> </a:t>
            </a:r>
            <a:r>
              <a:rPr lang="en-US" sz="2559" b="1" dirty="0" err="1">
                <a:solidFill>
                  <a:srgbClr val="000000"/>
                </a:solidFill>
                <a:latin typeface="Open Sans Bold"/>
                <a:ea typeface="Open Sans Bold"/>
                <a:cs typeface="Open Sans Bold"/>
                <a:sym typeface="Open Sans Bold"/>
              </a:rPr>
              <a:t>desarrollo</a:t>
            </a:r>
            <a:r>
              <a:rPr lang="en-US" sz="2559" b="1" dirty="0">
                <a:solidFill>
                  <a:srgbClr val="000000"/>
                </a:solidFill>
                <a:latin typeface="Open Sans Bold"/>
                <a:ea typeface="Open Sans Bold"/>
                <a:cs typeface="Open Sans Bold"/>
                <a:sym typeface="Open Sans Bold"/>
              </a:rPr>
              <a:t> del </a:t>
            </a:r>
            <a:r>
              <a:rPr lang="en-US" sz="2559" b="1" dirty="0" err="1">
                <a:solidFill>
                  <a:srgbClr val="000000"/>
                </a:solidFill>
                <a:latin typeface="Open Sans Bold"/>
                <a:ea typeface="Open Sans Bold"/>
                <a:cs typeface="Open Sans Bold"/>
                <a:sym typeface="Open Sans Bold"/>
              </a:rPr>
              <a:t>lenguaje</a:t>
            </a:r>
            <a:r>
              <a:rPr lang="en-US" sz="2559" b="1" dirty="0">
                <a:solidFill>
                  <a:srgbClr val="000000"/>
                </a:solidFill>
                <a:latin typeface="Open Sans Bold"/>
                <a:ea typeface="Open Sans Bold"/>
                <a:cs typeface="Open Sans Bold"/>
                <a:sym typeface="Open Sans Bold"/>
              </a:rPr>
              <a:t> y las aptitudes </a:t>
            </a:r>
            <a:r>
              <a:rPr lang="en-US" sz="2559" b="1" dirty="0" err="1">
                <a:solidFill>
                  <a:srgbClr val="000000"/>
                </a:solidFill>
                <a:latin typeface="Open Sans Bold"/>
                <a:ea typeface="Open Sans Bold"/>
                <a:cs typeface="Open Sans Bold"/>
                <a:sym typeface="Open Sans Bold"/>
              </a:rPr>
              <a:t>cognoscitivas</a:t>
            </a:r>
            <a:r>
              <a:rPr lang="en-US" sz="2559" dirty="0">
                <a:solidFill>
                  <a:srgbClr val="000000"/>
                </a:solidFill>
                <a:latin typeface="Open Sans"/>
                <a:ea typeface="Open Sans"/>
                <a:cs typeface="Open Sans"/>
                <a:sym typeface="Open Sans"/>
              </a:rPr>
              <a:t>, lo que a </a:t>
            </a:r>
            <a:r>
              <a:rPr lang="en-US" sz="2559" dirty="0" err="1">
                <a:solidFill>
                  <a:srgbClr val="000000"/>
                </a:solidFill>
                <a:latin typeface="Open Sans"/>
                <a:ea typeface="Open Sans"/>
                <a:cs typeface="Open Sans"/>
                <a:sym typeface="Open Sans"/>
              </a:rPr>
              <a:t>su</a:t>
            </a:r>
            <a:r>
              <a:rPr lang="en-US" sz="2559" dirty="0">
                <a:solidFill>
                  <a:srgbClr val="000000"/>
                </a:solidFill>
                <a:latin typeface="Open Sans"/>
                <a:ea typeface="Open Sans"/>
                <a:cs typeface="Open Sans"/>
                <a:sym typeface="Open Sans"/>
              </a:rPr>
              <a:t> </a:t>
            </a:r>
            <a:r>
              <a:rPr lang="en-US" sz="2559" dirty="0" err="1">
                <a:solidFill>
                  <a:srgbClr val="000000"/>
                </a:solidFill>
                <a:latin typeface="Open Sans"/>
                <a:ea typeface="Open Sans"/>
                <a:cs typeface="Open Sans"/>
                <a:sym typeface="Open Sans"/>
              </a:rPr>
              <a:t>vez</a:t>
            </a:r>
            <a:r>
              <a:rPr lang="en-US" sz="2559" dirty="0">
                <a:solidFill>
                  <a:srgbClr val="000000"/>
                </a:solidFill>
                <a:latin typeface="Open Sans"/>
                <a:ea typeface="Open Sans"/>
                <a:cs typeface="Open Sans"/>
                <a:sym typeface="Open Sans"/>
              </a:rPr>
              <a:t> </a:t>
            </a:r>
            <a:r>
              <a:rPr lang="en-US" sz="2559" dirty="0" err="1">
                <a:solidFill>
                  <a:srgbClr val="000000"/>
                </a:solidFill>
                <a:latin typeface="Open Sans"/>
                <a:ea typeface="Open Sans"/>
                <a:cs typeface="Open Sans"/>
                <a:sym typeface="Open Sans"/>
              </a:rPr>
              <a:t>entorpece</a:t>
            </a:r>
            <a:r>
              <a:rPr lang="en-US" sz="2559" dirty="0">
                <a:solidFill>
                  <a:srgbClr val="000000"/>
                </a:solidFill>
                <a:latin typeface="Open Sans"/>
                <a:ea typeface="Open Sans"/>
                <a:cs typeface="Open Sans"/>
                <a:sym typeface="Open Sans"/>
              </a:rPr>
              <a:t> </a:t>
            </a:r>
            <a:r>
              <a:rPr lang="en-US" sz="2559" dirty="0" err="1">
                <a:solidFill>
                  <a:srgbClr val="000000"/>
                </a:solidFill>
                <a:latin typeface="Open Sans"/>
                <a:ea typeface="Open Sans"/>
                <a:cs typeface="Open Sans"/>
                <a:sym typeface="Open Sans"/>
              </a:rPr>
              <a:t>el</a:t>
            </a:r>
            <a:r>
              <a:rPr lang="en-US" sz="2559" dirty="0">
                <a:solidFill>
                  <a:srgbClr val="000000"/>
                </a:solidFill>
                <a:latin typeface="Open Sans"/>
                <a:ea typeface="Open Sans"/>
                <a:cs typeface="Open Sans"/>
                <a:sym typeface="Open Sans"/>
              </a:rPr>
              <a:t> </a:t>
            </a:r>
            <a:r>
              <a:rPr lang="en-US" sz="2559" dirty="0" err="1">
                <a:solidFill>
                  <a:srgbClr val="000000"/>
                </a:solidFill>
                <a:latin typeface="Open Sans"/>
                <a:ea typeface="Open Sans"/>
                <a:cs typeface="Open Sans"/>
                <a:sym typeface="Open Sans"/>
              </a:rPr>
              <a:t>aprovechamiento</a:t>
            </a:r>
            <a:r>
              <a:rPr lang="en-US" sz="2559" dirty="0">
                <a:solidFill>
                  <a:srgbClr val="000000"/>
                </a:solidFill>
                <a:latin typeface="Open Sans"/>
                <a:ea typeface="Open Sans"/>
                <a:cs typeface="Open Sans"/>
                <a:sym typeface="Open Sans"/>
              </a:rPr>
              <a:t> escolar.</a:t>
            </a:r>
          </a:p>
          <a:p>
            <a:pPr algn="just">
              <a:lnSpc>
                <a:spcPts val="3583"/>
              </a:lnSpc>
            </a:pPr>
            <a:endParaRPr lang="en-US" sz="2559" dirty="0">
              <a:solidFill>
                <a:srgbClr val="000000"/>
              </a:solidFill>
              <a:latin typeface="Open Sans"/>
              <a:ea typeface="Open Sans"/>
              <a:cs typeface="Open Sans"/>
              <a:sym typeface="Open Sans"/>
            </a:endParaRPr>
          </a:p>
          <a:p>
            <a:pPr algn="just">
              <a:lnSpc>
                <a:spcPts val="3583"/>
              </a:lnSpc>
            </a:pPr>
            <a:r>
              <a:rPr lang="en-US" sz="2559" dirty="0" err="1">
                <a:solidFill>
                  <a:srgbClr val="000000"/>
                </a:solidFill>
                <a:latin typeface="Open Sans"/>
                <a:ea typeface="Open Sans"/>
                <a:cs typeface="Open Sans"/>
                <a:sym typeface="Open Sans"/>
              </a:rPr>
              <a:t>Reduciendo</a:t>
            </a:r>
            <a:r>
              <a:rPr lang="en-US" sz="2559" dirty="0">
                <a:solidFill>
                  <a:srgbClr val="000000"/>
                </a:solidFill>
                <a:latin typeface="Open Sans"/>
                <a:ea typeface="Open Sans"/>
                <a:cs typeface="Open Sans"/>
                <a:sym typeface="Open Sans"/>
              </a:rPr>
              <a:t> sus </a:t>
            </a:r>
            <a:r>
              <a:rPr lang="en-US" sz="2559" dirty="0" err="1">
                <a:solidFill>
                  <a:srgbClr val="000000"/>
                </a:solidFill>
                <a:latin typeface="Open Sans"/>
                <a:ea typeface="Open Sans"/>
                <a:cs typeface="Open Sans"/>
                <a:sym typeface="Open Sans"/>
              </a:rPr>
              <a:t>posibilidades</a:t>
            </a:r>
            <a:r>
              <a:rPr lang="en-US" sz="2559" dirty="0">
                <a:solidFill>
                  <a:srgbClr val="000000"/>
                </a:solidFill>
                <a:latin typeface="Open Sans"/>
                <a:ea typeface="Open Sans"/>
                <a:cs typeface="Open Sans"/>
                <a:sym typeface="Open Sans"/>
              </a:rPr>
              <a:t> tanto </a:t>
            </a:r>
            <a:r>
              <a:rPr lang="en-US" sz="2559" dirty="0" err="1">
                <a:solidFill>
                  <a:srgbClr val="000000"/>
                </a:solidFill>
                <a:latin typeface="Open Sans"/>
                <a:ea typeface="Open Sans"/>
                <a:cs typeface="Open Sans"/>
                <a:sym typeface="Open Sans"/>
              </a:rPr>
              <a:t>profesionales</a:t>
            </a:r>
            <a:r>
              <a:rPr lang="en-US" sz="2559" dirty="0">
                <a:solidFill>
                  <a:srgbClr val="000000"/>
                </a:solidFill>
                <a:latin typeface="Open Sans"/>
                <a:ea typeface="Open Sans"/>
                <a:cs typeface="Open Sans"/>
                <a:sym typeface="Open Sans"/>
              </a:rPr>
              <a:t> </a:t>
            </a:r>
            <a:r>
              <a:rPr lang="en-US" sz="2559" dirty="0" err="1">
                <a:solidFill>
                  <a:srgbClr val="000000"/>
                </a:solidFill>
                <a:latin typeface="Open Sans"/>
                <a:ea typeface="Open Sans"/>
                <a:cs typeface="Open Sans"/>
                <a:sym typeface="Open Sans"/>
              </a:rPr>
              <a:t>como</a:t>
            </a:r>
            <a:r>
              <a:rPr lang="en-US" sz="2559" dirty="0">
                <a:solidFill>
                  <a:srgbClr val="000000"/>
                </a:solidFill>
                <a:latin typeface="Open Sans"/>
                <a:ea typeface="Open Sans"/>
                <a:cs typeface="Open Sans"/>
                <a:sym typeface="Open Sans"/>
              </a:rPr>
              <a:t> </a:t>
            </a:r>
            <a:r>
              <a:rPr lang="en-US" sz="2559" dirty="0" err="1">
                <a:solidFill>
                  <a:srgbClr val="000000"/>
                </a:solidFill>
                <a:latin typeface="Open Sans"/>
                <a:ea typeface="Open Sans"/>
                <a:cs typeface="Open Sans"/>
                <a:sym typeface="Open Sans"/>
              </a:rPr>
              <a:t>personales</a:t>
            </a:r>
            <a:r>
              <a:rPr lang="en-US" sz="2559" dirty="0">
                <a:solidFill>
                  <a:srgbClr val="000000"/>
                </a:solidFill>
                <a:latin typeface="Open Sans"/>
                <a:ea typeface="Open Sans"/>
                <a:cs typeface="Open Sans"/>
                <a:sym typeface="Open Sans"/>
              </a:rPr>
              <a:t>, las personas con </a:t>
            </a:r>
            <a:r>
              <a:rPr lang="en-US" sz="2559" dirty="0" err="1">
                <a:solidFill>
                  <a:srgbClr val="000000"/>
                </a:solidFill>
                <a:latin typeface="Open Sans"/>
                <a:ea typeface="Open Sans"/>
                <a:cs typeface="Open Sans"/>
                <a:sym typeface="Open Sans"/>
              </a:rPr>
              <a:t>discapacidad</a:t>
            </a:r>
            <a:r>
              <a:rPr lang="en-US" sz="2559" dirty="0">
                <a:solidFill>
                  <a:srgbClr val="000000"/>
                </a:solidFill>
                <a:latin typeface="Open Sans"/>
                <a:ea typeface="Open Sans"/>
                <a:cs typeface="Open Sans"/>
                <a:sym typeface="Open Sans"/>
              </a:rPr>
              <a:t> </a:t>
            </a:r>
            <a:r>
              <a:rPr lang="en-US" sz="2559" dirty="0" err="1">
                <a:solidFill>
                  <a:srgbClr val="000000"/>
                </a:solidFill>
                <a:latin typeface="Open Sans"/>
                <a:ea typeface="Open Sans"/>
                <a:cs typeface="Open Sans"/>
                <a:sym typeface="Open Sans"/>
              </a:rPr>
              <a:t>auditiva</a:t>
            </a:r>
            <a:r>
              <a:rPr lang="en-US" sz="2559" dirty="0">
                <a:solidFill>
                  <a:srgbClr val="000000"/>
                </a:solidFill>
                <a:latin typeface="Open Sans"/>
                <a:ea typeface="Open Sans"/>
                <a:cs typeface="Open Sans"/>
                <a:sym typeface="Open Sans"/>
              </a:rPr>
              <a:t> </a:t>
            </a:r>
            <a:r>
              <a:rPr lang="en-US" sz="2559" b="1" dirty="0" err="1">
                <a:solidFill>
                  <a:srgbClr val="000000"/>
                </a:solidFill>
                <a:latin typeface="Open Sans Bold"/>
                <a:ea typeface="Open Sans Bold"/>
                <a:cs typeface="Open Sans Bold"/>
                <a:sym typeface="Open Sans Bold"/>
              </a:rPr>
              <a:t>avanzan</a:t>
            </a:r>
            <a:r>
              <a:rPr lang="en-US" sz="2559" b="1" dirty="0">
                <a:solidFill>
                  <a:srgbClr val="000000"/>
                </a:solidFill>
                <a:latin typeface="Open Sans Bold"/>
                <a:ea typeface="Open Sans Bold"/>
                <a:cs typeface="Open Sans Bold"/>
                <a:sym typeface="Open Sans Bold"/>
              </a:rPr>
              <a:t> </a:t>
            </a:r>
            <a:r>
              <a:rPr lang="en-US" sz="2559" b="1" dirty="0" err="1">
                <a:solidFill>
                  <a:srgbClr val="000000"/>
                </a:solidFill>
                <a:latin typeface="Open Sans Bold"/>
                <a:ea typeface="Open Sans Bold"/>
                <a:cs typeface="Open Sans Bold"/>
                <a:sym typeface="Open Sans Bold"/>
              </a:rPr>
              <a:t>hacia</a:t>
            </a:r>
            <a:r>
              <a:rPr lang="en-US" sz="2559" b="1" dirty="0">
                <a:solidFill>
                  <a:srgbClr val="000000"/>
                </a:solidFill>
                <a:latin typeface="Open Sans Bold"/>
                <a:ea typeface="Open Sans Bold"/>
                <a:cs typeface="Open Sans Bold"/>
                <a:sym typeface="Open Sans Bold"/>
              </a:rPr>
              <a:t> </a:t>
            </a:r>
            <a:r>
              <a:rPr lang="en-US" sz="2559" b="1" dirty="0" err="1">
                <a:solidFill>
                  <a:srgbClr val="000000"/>
                </a:solidFill>
                <a:latin typeface="Open Sans Bold"/>
                <a:ea typeface="Open Sans Bold"/>
                <a:cs typeface="Open Sans Bold"/>
                <a:sym typeface="Open Sans Bold"/>
              </a:rPr>
              <a:t>su</a:t>
            </a:r>
            <a:r>
              <a:rPr lang="en-US" sz="2559" b="1" dirty="0">
                <a:solidFill>
                  <a:srgbClr val="000000"/>
                </a:solidFill>
                <a:latin typeface="Open Sans Bold"/>
                <a:ea typeface="Open Sans Bold"/>
                <a:cs typeface="Open Sans Bold"/>
                <a:sym typeface="Open Sans Bold"/>
              </a:rPr>
              <a:t> </a:t>
            </a:r>
            <a:r>
              <a:rPr lang="en-US" sz="2559" b="1" dirty="0" err="1">
                <a:solidFill>
                  <a:srgbClr val="000000"/>
                </a:solidFill>
                <a:latin typeface="Open Sans Bold"/>
                <a:ea typeface="Open Sans Bold"/>
                <a:cs typeface="Open Sans Bold"/>
                <a:sym typeface="Open Sans Bold"/>
              </a:rPr>
              <a:t>integración</a:t>
            </a:r>
            <a:r>
              <a:rPr lang="en-US" sz="2559" b="1" dirty="0">
                <a:solidFill>
                  <a:srgbClr val="000000"/>
                </a:solidFill>
                <a:latin typeface="Open Sans Bold"/>
                <a:ea typeface="Open Sans Bold"/>
                <a:cs typeface="Open Sans Bold"/>
                <a:sym typeface="Open Sans Bold"/>
              </a:rPr>
              <a:t> digital y social </a:t>
            </a:r>
            <a:r>
              <a:rPr lang="en-US" sz="2559" b="1" dirty="0" err="1">
                <a:solidFill>
                  <a:srgbClr val="000000"/>
                </a:solidFill>
                <a:latin typeface="Open Sans Bold"/>
                <a:ea typeface="Open Sans Bold"/>
                <a:cs typeface="Open Sans Bold"/>
                <a:sym typeface="Open Sans Bold"/>
              </a:rPr>
              <a:t>en</a:t>
            </a:r>
            <a:r>
              <a:rPr lang="en-US" sz="2559" b="1" dirty="0">
                <a:solidFill>
                  <a:srgbClr val="000000"/>
                </a:solidFill>
                <a:latin typeface="Open Sans Bold"/>
                <a:ea typeface="Open Sans Bold"/>
                <a:cs typeface="Open Sans Bold"/>
                <a:sym typeface="Open Sans Bold"/>
              </a:rPr>
              <a:t> </a:t>
            </a:r>
            <a:r>
              <a:rPr lang="en-US" sz="2559" b="1" dirty="0" err="1">
                <a:solidFill>
                  <a:srgbClr val="000000"/>
                </a:solidFill>
                <a:latin typeface="Open Sans Bold"/>
                <a:ea typeface="Open Sans Bold"/>
                <a:cs typeface="Open Sans Bold"/>
                <a:sym typeface="Open Sans Bold"/>
              </a:rPr>
              <a:t>igualdad</a:t>
            </a:r>
            <a:r>
              <a:rPr lang="en-US" sz="2559" b="1" dirty="0">
                <a:solidFill>
                  <a:srgbClr val="000000"/>
                </a:solidFill>
                <a:latin typeface="Open Sans Bold"/>
                <a:ea typeface="Open Sans Bold"/>
                <a:cs typeface="Open Sans Bold"/>
                <a:sym typeface="Open Sans Bold"/>
              </a:rPr>
              <a:t> de </a:t>
            </a:r>
            <a:r>
              <a:rPr lang="en-US" sz="2559" b="1" dirty="0" err="1">
                <a:solidFill>
                  <a:srgbClr val="000000"/>
                </a:solidFill>
                <a:latin typeface="Open Sans Bold"/>
                <a:ea typeface="Open Sans Bold"/>
                <a:cs typeface="Open Sans Bold"/>
                <a:sym typeface="Open Sans Bold"/>
              </a:rPr>
              <a:t>condiciones</a:t>
            </a:r>
            <a:r>
              <a:rPr lang="en-US" sz="2559" dirty="0">
                <a:solidFill>
                  <a:srgbClr val="000000"/>
                </a:solidFill>
                <a:latin typeface="Open Sans"/>
                <a:ea typeface="Open Sans"/>
                <a:cs typeface="Open Sans"/>
                <a:sym typeface="Open Sans"/>
              </a:rPr>
              <a:t> gracias al </a:t>
            </a:r>
            <a:r>
              <a:rPr lang="en-US" sz="2559" dirty="0" err="1">
                <a:solidFill>
                  <a:srgbClr val="000000"/>
                </a:solidFill>
                <a:latin typeface="Open Sans"/>
                <a:ea typeface="Open Sans"/>
                <a:cs typeface="Open Sans"/>
                <a:sym typeface="Open Sans"/>
              </a:rPr>
              <a:t>desarrollo</a:t>
            </a:r>
            <a:r>
              <a:rPr lang="en-US" sz="2559" dirty="0">
                <a:solidFill>
                  <a:srgbClr val="000000"/>
                </a:solidFill>
                <a:latin typeface="Open Sans"/>
                <a:ea typeface="Open Sans"/>
                <a:cs typeface="Open Sans"/>
                <a:sym typeface="Open Sans"/>
              </a:rPr>
              <a:t> de </a:t>
            </a:r>
            <a:r>
              <a:rPr lang="en-US" sz="2559" dirty="0" err="1">
                <a:solidFill>
                  <a:srgbClr val="000000"/>
                </a:solidFill>
                <a:latin typeface="Open Sans"/>
                <a:ea typeface="Open Sans"/>
                <a:cs typeface="Open Sans"/>
                <a:sym typeface="Open Sans"/>
              </a:rPr>
              <a:t>tecnologías</a:t>
            </a:r>
            <a:r>
              <a:rPr lang="en-US" sz="2559" dirty="0">
                <a:solidFill>
                  <a:srgbClr val="000000"/>
                </a:solidFill>
                <a:latin typeface="Open Sans"/>
                <a:ea typeface="Open Sans"/>
                <a:cs typeface="Open Sans"/>
                <a:sym typeface="Open Sans"/>
              </a:rPr>
              <a:t>, </a:t>
            </a:r>
            <a:r>
              <a:rPr lang="en-US" sz="2559" dirty="0" err="1">
                <a:solidFill>
                  <a:srgbClr val="000000"/>
                </a:solidFill>
                <a:latin typeface="Open Sans"/>
                <a:ea typeface="Open Sans"/>
                <a:cs typeface="Open Sans"/>
                <a:sym typeface="Open Sans"/>
              </a:rPr>
              <a:t>sistemas</a:t>
            </a:r>
            <a:r>
              <a:rPr lang="en-US" sz="2559" dirty="0">
                <a:solidFill>
                  <a:srgbClr val="000000"/>
                </a:solidFill>
                <a:latin typeface="Open Sans"/>
                <a:ea typeface="Open Sans"/>
                <a:cs typeface="Open Sans"/>
                <a:sym typeface="Open Sans"/>
              </a:rPr>
              <a:t> de </a:t>
            </a:r>
            <a:r>
              <a:rPr lang="en-US" sz="2559" dirty="0" err="1">
                <a:solidFill>
                  <a:srgbClr val="000000"/>
                </a:solidFill>
                <a:latin typeface="Open Sans"/>
                <a:ea typeface="Open Sans"/>
                <a:cs typeface="Open Sans"/>
                <a:sym typeface="Open Sans"/>
              </a:rPr>
              <a:t>apoyo</a:t>
            </a:r>
            <a:r>
              <a:rPr lang="en-US" sz="2559" dirty="0">
                <a:solidFill>
                  <a:srgbClr val="000000"/>
                </a:solidFill>
                <a:latin typeface="Open Sans"/>
                <a:ea typeface="Open Sans"/>
                <a:cs typeface="Open Sans"/>
                <a:sym typeface="Open Sans"/>
              </a:rPr>
              <a:t> y </a:t>
            </a:r>
            <a:r>
              <a:rPr lang="en-US" sz="2559" dirty="0" err="1">
                <a:solidFill>
                  <a:srgbClr val="000000"/>
                </a:solidFill>
                <a:latin typeface="Open Sans"/>
                <a:ea typeface="Open Sans"/>
                <a:cs typeface="Open Sans"/>
                <a:sym typeface="Open Sans"/>
              </a:rPr>
              <a:t>herramientas</a:t>
            </a:r>
            <a:r>
              <a:rPr lang="en-US" sz="2559" dirty="0">
                <a:solidFill>
                  <a:srgbClr val="000000"/>
                </a:solidFill>
                <a:latin typeface="Open Sans"/>
                <a:ea typeface="Open Sans"/>
                <a:cs typeface="Open Sans"/>
                <a:sym typeface="Open Sans"/>
              </a:rPr>
              <a:t> </a:t>
            </a:r>
            <a:r>
              <a:rPr lang="en-US" sz="2559" dirty="0" err="1">
                <a:solidFill>
                  <a:srgbClr val="000000"/>
                </a:solidFill>
                <a:latin typeface="Open Sans"/>
                <a:ea typeface="Open Sans"/>
                <a:cs typeface="Open Sans"/>
                <a:sym typeface="Open Sans"/>
              </a:rPr>
              <a:t>digitales</a:t>
            </a:r>
            <a:r>
              <a:rPr lang="en-US" sz="2559" dirty="0">
                <a:solidFill>
                  <a:srgbClr val="000000"/>
                </a:solidFill>
                <a:latin typeface="Open Sans"/>
                <a:ea typeface="Open Sans"/>
                <a:cs typeface="Open Sans"/>
                <a:sym typeface="Open Sans"/>
              </a:rPr>
              <a:t>.</a:t>
            </a:r>
          </a:p>
          <a:p>
            <a:pPr algn="just">
              <a:lnSpc>
                <a:spcPts val="3583"/>
              </a:lnSpc>
            </a:pPr>
            <a:endParaRPr lang="en-US" sz="2559" dirty="0">
              <a:solidFill>
                <a:srgbClr val="000000"/>
              </a:solidFill>
              <a:latin typeface="Open Sans"/>
              <a:ea typeface="Open Sans"/>
              <a:cs typeface="Open Sans"/>
              <a:sym typeface="Open Sans"/>
            </a:endParaRPr>
          </a:p>
          <a:p>
            <a:pPr algn="just">
              <a:lnSpc>
                <a:spcPts val="3583"/>
              </a:lnSpc>
              <a:spcBef>
                <a:spcPct val="0"/>
              </a:spcBef>
            </a:pPr>
            <a:endParaRPr lang="en-US" sz="2559" dirty="0">
              <a:solidFill>
                <a:srgbClr val="000000"/>
              </a:solidFill>
              <a:latin typeface="Open Sans"/>
              <a:ea typeface="Open Sans"/>
              <a:cs typeface="Open Sans"/>
              <a:sym typeface="Open Sans"/>
            </a:endParaRPr>
          </a:p>
        </p:txBody>
      </p:sp>
      <p:sp>
        <p:nvSpPr>
          <p:cNvPr id="8" name="TextBox 8"/>
          <p:cNvSpPr txBox="1"/>
          <p:nvPr/>
        </p:nvSpPr>
        <p:spPr>
          <a:xfrm>
            <a:off x="11527565" y="9600972"/>
            <a:ext cx="6760435" cy="297180"/>
          </a:xfrm>
          <a:prstGeom prst="rect">
            <a:avLst/>
          </a:prstGeom>
        </p:spPr>
        <p:txBody>
          <a:bodyPr lIns="0" tIns="0" rIns="0" bIns="0" rtlCol="0" anchor="t">
            <a:spAutoFit/>
          </a:bodyPr>
          <a:lstStyle/>
          <a:p>
            <a:pPr marL="0" lvl="0" indent="0" algn="ctr">
              <a:lnSpc>
                <a:spcPts val="2520"/>
              </a:lnSpc>
              <a:spcBef>
                <a:spcPct val="0"/>
              </a:spcBef>
            </a:pPr>
            <a:r>
              <a:rPr lang="en-US" sz="1800">
                <a:solidFill>
                  <a:srgbClr val="000000"/>
                </a:solidFill>
                <a:latin typeface="Open Sans"/>
                <a:ea typeface="Open Sans"/>
                <a:cs typeface="Open Sans"/>
                <a:sym typeface="Open Sans"/>
              </a:rPr>
              <a:t>Foto Alcaldía de Medellín </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145" t="-21206" b="-13063"/>
            </a:stretch>
          </a:blipFill>
        </p:spPr>
      </p:sp>
      <p:grpSp>
        <p:nvGrpSpPr>
          <p:cNvPr id="3" name="Group 3"/>
          <p:cNvGrpSpPr/>
          <p:nvPr/>
        </p:nvGrpSpPr>
        <p:grpSpPr>
          <a:xfrm>
            <a:off x="2624895" y="4653552"/>
            <a:ext cx="3291453" cy="3291453"/>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3"/>
              <a:stretch>
                <a:fillRect l="-25046" r="-25046"/>
              </a:stretch>
            </a:blipFill>
          </p:spPr>
        </p:sp>
      </p:grpSp>
      <p:grpSp>
        <p:nvGrpSpPr>
          <p:cNvPr id="5" name="Group 5"/>
          <p:cNvGrpSpPr/>
          <p:nvPr/>
        </p:nvGrpSpPr>
        <p:grpSpPr>
          <a:xfrm>
            <a:off x="7498273" y="4653552"/>
            <a:ext cx="3291453" cy="3291453"/>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4"/>
              <a:stretch>
                <a:fillRect l="-25046" r="-25046"/>
              </a:stretch>
            </a:blipFill>
          </p:spPr>
        </p:sp>
      </p:grpSp>
      <p:grpSp>
        <p:nvGrpSpPr>
          <p:cNvPr id="7" name="Group 7"/>
          <p:cNvGrpSpPr/>
          <p:nvPr/>
        </p:nvGrpSpPr>
        <p:grpSpPr>
          <a:xfrm>
            <a:off x="12149075" y="4653552"/>
            <a:ext cx="3291453" cy="3291453"/>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5"/>
              <a:stretch>
                <a:fillRect t="-24766" b="-24766"/>
              </a:stretch>
            </a:blipFill>
          </p:spPr>
        </p:sp>
      </p:grpSp>
      <p:sp>
        <p:nvSpPr>
          <p:cNvPr id="9" name="Freeform 9"/>
          <p:cNvSpPr/>
          <p:nvPr/>
        </p:nvSpPr>
        <p:spPr>
          <a:xfrm rot="-5222564" flipH="1">
            <a:off x="14528220" y="-613167"/>
            <a:ext cx="5462160" cy="4449177"/>
          </a:xfrm>
          <a:custGeom>
            <a:avLst/>
            <a:gdLst/>
            <a:ahLst/>
            <a:cxnLst/>
            <a:rect l="l" t="t" r="r" b="b"/>
            <a:pathLst>
              <a:path w="5462160" h="4449177">
                <a:moveTo>
                  <a:pt x="5462160" y="0"/>
                </a:moveTo>
                <a:lnTo>
                  <a:pt x="0" y="0"/>
                </a:lnTo>
                <a:lnTo>
                  <a:pt x="0" y="4449177"/>
                </a:lnTo>
                <a:lnTo>
                  <a:pt x="5462160" y="4449177"/>
                </a:lnTo>
                <a:lnTo>
                  <a:pt x="546216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0" name="TextBox 10"/>
          <p:cNvSpPr txBox="1"/>
          <p:nvPr/>
        </p:nvSpPr>
        <p:spPr>
          <a:xfrm>
            <a:off x="4741857" y="923925"/>
            <a:ext cx="8804286" cy="934954"/>
          </a:xfrm>
          <a:prstGeom prst="rect">
            <a:avLst/>
          </a:prstGeom>
        </p:spPr>
        <p:txBody>
          <a:bodyPr lIns="0" tIns="0" rIns="0" bIns="0" rtlCol="0" anchor="t">
            <a:spAutoFit/>
          </a:bodyPr>
          <a:lstStyle/>
          <a:p>
            <a:pPr algn="ctr">
              <a:lnSpc>
                <a:spcPts val="7632"/>
              </a:lnSpc>
            </a:pPr>
            <a:r>
              <a:rPr lang="en-US" sz="5451">
                <a:solidFill>
                  <a:srgbClr val="000000"/>
                </a:solidFill>
                <a:latin typeface="Staatliches"/>
                <a:ea typeface="Staatliches"/>
                <a:cs typeface="Staatliches"/>
                <a:sym typeface="Staatliches"/>
              </a:rPr>
              <a:t>OBJETIVO GENERAL</a:t>
            </a:r>
          </a:p>
        </p:txBody>
      </p:sp>
      <p:sp>
        <p:nvSpPr>
          <p:cNvPr id="11" name="TextBox 11"/>
          <p:cNvSpPr txBox="1"/>
          <p:nvPr/>
        </p:nvSpPr>
        <p:spPr>
          <a:xfrm>
            <a:off x="4270622" y="2245575"/>
            <a:ext cx="9746756" cy="1325626"/>
          </a:xfrm>
          <a:prstGeom prst="rect">
            <a:avLst/>
          </a:prstGeom>
        </p:spPr>
        <p:txBody>
          <a:bodyPr lIns="0" tIns="0" rIns="0" bIns="0" rtlCol="0" anchor="t">
            <a:spAutoFit/>
          </a:bodyPr>
          <a:lstStyle/>
          <a:p>
            <a:pPr algn="ctr">
              <a:lnSpc>
                <a:spcPts val="3583"/>
              </a:lnSpc>
              <a:spcBef>
                <a:spcPct val="0"/>
              </a:spcBef>
            </a:pPr>
            <a:r>
              <a:rPr lang="en-US" sz="2559">
                <a:solidFill>
                  <a:srgbClr val="000000"/>
                </a:solidFill>
                <a:latin typeface="Open Sans"/>
                <a:ea typeface="Open Sans"/>
                <a:cs typeface="Open Sans"/>
                <a:sym typeface="Open Sans"/>
              </a:rPr>
              <a:t>Diseñar e implementar un teclado virtual de Lengua de Señas Colombiana para apoyar a personas con discapacidad auditiva en la interacción con sistemas informáticos.</a:t>
            </a:r>
          </a:p>
        </p:txBody>
      </p:sp>
      <p:sp>
        <p:nvSpPr>
          <p:cNvPr id="12" name="Freeform 12"/>
          <p:cNvSpPr/>
          <p:nvPr/>
        </p:nvSpPr>
        <p:spPr>
          <a:xfrm rot="5989078">
            <a:off x="-2019309" y="-405863"/>
            <a:ext cx="5327195" cy="4339243"/>
          </a:xfrm>
          <a:custGeom>
            <a:avLst/>
            <a:gdLst/>
            <a:ahLst/>
            <a:cxnLst/>
            <a:rect l="l" t="t" r="r" b="b"/>
            <a:pathLst>
              <a:path w="5327195" h="4339243">
                <a:moveTo>
                  <a:pt x="0" y="0"/>
                </a:moveTo>
                <a:lnTo>
                  <a:pt x="5327195" y="0"/>
                </a:lnTo>
                <a:lnTo>
                  <a:pt x="5327195" y="4339243"/>
                </a:lnTo>
                <a:lnTo>
                  <a:pt x="0" y="433924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3" name="Freeform 13"/>
          <p:cNvSpPr/>
          <p:nvPr/>
        </p:nvSpPr>
        <p:spPr>
          <a:xfrm>
            <a:off x="353385" y="8530970"/>
            <a:ext cx="3419378" cy="1454661"/>
          </a:xfrm>
          <a:custGeom>
            <a:avLst/>
            <a:gdLst/>
            <a:ahLst/>
            <a:cxnLst/>
            <a:rect l="l" t="t" r="r" b="b"/>
            <a:pathLst>
              <a:path w="3419378" h="1454661">
                <a:moveTo>
                  <a:pt x="0" y="0"/>
                </a:moveTo>
                <a:lnTo>
                  <a:pt x="3419378" y="0"/>
                </a:lnTo>
                <a:lnTo>
                  <a:pt x="3419378" y="1454660"/>
                </a:lnTo>
                <a:lnTo>
                  <a:pt x="0" y="1454660"/>
                </a:lnTo>
                <a:lnTo>
                  <a:pt x="0" y="0"/>
                </a:lnTo>
                <a:close/>
              </a:path>
            </a:pathLst>
          </a:custGeom>
          <a:blipFill>
            <a:blip r:embed="rId8"/>
            <a:stretch>
              <a:fillRect/>
            </a:stretch>
          </a:blipFill>
        </p:spPr>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145" t="-21206" b="-13063"/>
            </a:stretch>
          </a:blipFill>
        </p:spPr>
      </p:sp>
      <p:sp>
        <p:nvSpPr>
          <p:cNvPr id="3" name="TextBox 3"/>
          <p:cNvSpPr txBox="1"/>
          <p:nvPr/>
        </p:nvSpPr>
        <p:spPr>
          <a:xfrm>
            <a:off x="1861008" y="3049509"/>
            <a:ext cx="8757747" cy="5970930"/>
          </a:xfrm>
          <a:prstGeom prst="rect">
            <a:avLst/>
          </a:prstGeom>
        </p:spPr>
        <p:txBody>
          <a:bodyPr lIns="0" tIns="0" rIns="0" bIns="0" rtlCol="0" anchor="t">
            <a:spAutoFit/>
          </a:bodyPr>
          <a:lstStyle/>
          <a:p>
            <a:pPr algn="just">
              <a:lnSpc>
                <a:spcPts val="3583"/>
              </a:lnSpc>
            </a:pPr>
            <a:r>
              <a:rPr lang="en-US" sz="2559" dirty="0">
                <a:solidFill>
                  <a:srgbClr val="000000"/>
                </a:solidFill>
                <a:latin typeface="Open Sans"/>
                <a:ea typeface="Open Sans"/>
                <a:cs typeface="Open Sans"/>
                <a:sym typeface="Open Sans"/>
              </a:rPr>
              <a:t>Las personas con </a:t>
            </a:r>
            <a:r>
              <a:rPr lang="en-US" sz="2559" dirty="0" err="1">
                <a:solidFill>
                  <a:srgbClr val="000000"/>
                </a:solidFill>
                <a:latin typeface="Open Sans"/>
                <a:ea typeface="Open Sans"/>
                <a:cs typeface="Open Sans"/>
                <a:sym typeface="Open Sans"/>
              </a:rPr>
              <a:t>discapacidad</a:t>
            </a:r>
            <a:r>
              <a:rPr lang="en-US" sz="2559" dirty="0">
                <a:solidFill>
                  <a:srgbClr val="000000"/>
                </a:solidFill>
                <a:latin typeface="Open Sans"/>
                <a:ea typeface="Open Sans"/>
                <a:cs typeface="Open Sans"/>
                <a:sym typeface="Open Sans"/>
              </a:rPr>
              <a:t> </a:t>
            </a:r>
            <a:r>
              <a:rPr lang="en-US" sz="2559" dirty="0" err="1">
                <a:solidFill>
                  <a:srgbClr val="000000"/>
                </a:solidFill>
                <a:latin typeface="Open Sans"/>
                <a:ea typeface="Open Sans"/>
                <a:cs typeface="Open Sans"/>
                <a:sym typeface="Open Sans"/>
              </a:rPr>
              <a:t>auditiva</a:t>
            </a:r>
            <a:r>
              <a:rPr lang="en-US" sz="2559" dirty="0">
                <a:solidFill>
                  <a:srgbClr val="000000"/>
                </a:solidFill>
                <a:latin typeface="Open Sans"/>
                <a:ea typeface="Open Sans"/>
                <a:cs typeface="Open Sans"/>
                <a:sym typeface="Open Sans"/>
              </a:rPr>
              <a:t> </a:t>
            </a:r>
            <a:r>
              <a:rPr lang="en-US" sz="2559" dirty="0" err="1">
                <a:solidFill>
                  <a:srgbClr val="000000"/>
                </a:solidFill>
                <a:latin typeface="Open Sans"/>
                <a:ea typeface="Open Sans"/>
                <a:cs typeface="Open Sans"/>
                <a:sym typeface="Open Sans"/>
              </a:rPr>
              <a:t>enfrentan</a:t>
            </a:r>
            <a:r>
              <a:rPr lang="en-US" sz="2559" dirty="0">
                <a:solidFill>
                  <a:srgbClr val="000000"/>
                </a:solidFill>
                <a:latin typeface="Open Sans"/>
                <a:ea typeface="Open Sans"/>
                <a:cs typeface="Open Sans"/>
                <a:sym typeface="Open Sans"/>
              </a:rPr>
              <a:t> </a:t>
            </a:r>
            <a:r>
              <a:rPr lang="en-US" sz="2559" dirty="0" err="1">
                <a:solidFill>
                  <a:srgbClr val="000000"/>
                </a:solidFill>
                <a:latin typeface="Open Sans"/>
                <a:ea typeface="Open Sans"/>
                <a:cs typeface="Open Sans"/>
                <a:sym typeface="Open Sans"/>
              </a:rPr>
              <a:t>grandes</a:t>
            </a:r>
            <a:r>
              <a:rPr lang="en-US" sz="2559" dirty="0">
                <a:solidFill>
                  <a:srgbClr val="000000"/>
                </a:solidFill>
                <a:latin typeface="Open Sans"/>
                <a:ea typeface="Open Sans"/>
                <a:cs typeface="Open Sans"/>
                <a:sym typeface="Open Sans"/>
              </a:rPr>
              <a:t> </a:t>
            </a:r>
            <a:r>
              <a:rPr lang="en-US" sz="2559" dirty="0" err="1">
                <a:solidFill>
                  <a:srgbClr val="000000"/>
                </a:solidFill>
                <a:latin typeface="Open Sans"/>
                <a:ea typeface="Open Sans"/>
                <a:cs typeface="Open Sans"/>
                <a:sym typeface="Open Sans"/>
              </a:rPr>
              <a:t>retos</a:t>
            </a:r>
            <a:r>
              <a:rPr lang="en-US" sz="2559" dirty="0">
                <a:solidFill>
                  <a:srgbClr val="000000"/>
                </a:solidFill>
                <a:latin typeface="Open Sans"/>
                <a:ea typeface="Open Sans"/>
                <a:cs typeface="Open Sans"/>
                <a:sym typeface="Open Sans"/>
              </a:rPr>
              <a:t> </a:t>
            </a:r>
            <a:r>
              <a:rPr lang="en-US" sz="2559" dirty="0" err="1">
                <a:solidFill>
                  <a:srgbClr val="000000"/>
                </a:solidFill>
                <a:latin typeface="Open Sans"/>
                <a:ea typeface="Open Sans"/>
                <a:cs typeface="Open Sans"/>
                <a:sym typeface="Open Sans"/>
              </a:rPr>
              <a:t>en</a:t>
            </a:r>
            <a:r>
              <a:rPr lang="en-US" sz="2559" dirty="0">
                <a:solidFill>
                  <a:srgbClr val="000000"/>
                </a:solidFill>
                <a:latin typeface="Open Sans"/>
                <a:ea typeface="Open Sans"/>
                <a:cs typeface="Open Sans"/>
                <a:sym typeface="Open Sans"/>
              </a:rPr>
              <a:t> </a:t>
            </a:r>
            <a:r>
              <a:rPr lang="en-US" sz="2559" dirty="0" err="1">
                <a:solidFill>
                  <a:srgbClr val="000000"/>
                </a:solidFill>
                <a:latin typeface="Open Sans"/>
                <a:ea typeface="Open Sans"/>
                <a:cs typeface="Open Sans"/>
                <a:sym typeface="Open Sans"/>
              </a:rPr>
              <a:t>su</a:t>
            </a:r>
            <a:r>
              <a:rPr lang="en-US" sz="2559" dirty="0">
                <a:solidFill>
                  <a:srgbClr val="000000"/>
                </a:solidFill>
                <a:latin typeface="Open Sans"/>
                <a:ea typeface="Open Sans"/>
                <a:cs typeface="Open Sans"/>
                <a:sym typeface="Open Sans"/>
              </a:rPr>
              <a:t> </a:t>
            </a:r>
            <a:r>
              <a:rPr lang="en-US" sz="2559" dirty="0" err="1">
                <a:solidFill>
                  <a:srgbClr val="000000"/>
                </a:solidFill>
                <a:latin typeface="Open Sans"/>
                <a:ea typeface="Open Sans"/>
                <a:cs typeface="Open Sans"/>
                <a:sym typeface="Open Sans"/>
              </a:rPr>
              <a:t>vida</a:t>
            </a:r>
            <a:r>
              <a:rPr lang="en-US" sz="2559" dirty="0">
                <a:solidFill>
                  <a:srgbClr val="000000"/>
                </a:solidFill>
                <a:latin typeface="Open Sans"/>
                <a:ea typeface="Open Sans"/>
                <a:cs typeface="Open Sans"/>
                <a:sym typeface="Open Sans"/>
              </a:rPr>
              <a:t> </a:t>
            </a:r>
            <a:r>
              <a:rPr lang="en-US" sz="2559" dirty="0" err="1">
                <a:solidFill>
                  <a:srgbClr val="000000"/>
                </a:solidFill>
                <a:latin typeface="Open Sans"/>
                <a:ea typeface="Open Sans"/>
                <a:cs typeface="Open Sans"/>
                <a:sym typeface="Open Sans"/>
              </a:rPr>
              <a:t>diaria</a:t>
            </a:r>
            <a:r>
              <a:rPr lang="en-US" sz="2559" dirty="0">
                <a:solidFill>
                  <a:srgbClr val="000000"/>
                </a:solidFill>
                <a:latin typeface="Open Sans"/>
                <a:ea typeface="Open Sans"/>
                <a:cs typeface="Open Sans"/>
                <a:sym typeface="Open Sans"/>
              </a:rPr>
              <a:t>, </a:t>
            </a:r>
            <a:r>
              <a:rPr lang="en-US" sz="2559" dirty="0" err="1">
                <a:solidFill>
                  <a:srgbClr val="000000"/>
                </a:solidFill>
                <a:latin typeface="Open Sans"/>
                <a:ea typeface="Open Sans"/>
                <a:cs typeface="Open Sans"/>
                <a:sym typeface="Open Sans"/>
              </a:rPr>
              <a:t>particularmente</a:t>
            </a:r>
            <a:r>
              <a:rPr lang="en-US" sz="2559" dirty="0">
                <a:solidFill>
                  <a:srgbClr val="000000"/>
                </a:solidFill>
                <a:latin typeface="Open Sans"/>
                <a:ea typeface="Open Sans"/>
                <a:cs typeface="Open Sans"/>
                <a:sym typeface="Open Sans"/>
              </a:rPr>
              <a:t> </a:t>
            </a:r>
            <a:r>
              <a:rPr lang="en-US" sz="2559" dirty="0" err="1">
                <a:solidFill>
                  <a:srgbClr val="000000"/>
                </a:solidFill>
                <a:latin typeface="Open Sans"/>
                <a:ea typeface="Open Sans"/>
                <a:cs typeface="Open Sans"/>
                <a:sym typeface="Open Sans"/>
              </a:rPr>
              <a:t>en</a:t>
            </a:r>
            <a:r>
              <a:rPr lang="en-US" sz="2559" dirty="0">
                <a:solidFill>
                  <a:srgbClr val="000000"/>
                </a:solidFill>
                <a:latin typeface="Open Sans"/>
                <a:ea typeface="Open Sans"/>
                <a:cs typeface="Open Sans"/>
                <a:sym typeface="Open Sans"/>
              </a:rPr>
              <a:t> la </a:t>
            </a:r>
            <a:r>
              <a:rPr lang="en-US" sz="2559" b="1" dirty="0" err="1">
                <a:solidFill>
                  <a:srgbClr val="000000"/>
                </a:solidFill>
                <a:latin typeface="Open Sans Bold"/>
                <a:ea typeface="Open Sans Bold"/>
                <a:cs typeface="Open Sans Bold"/>
                <a:sym typeface="Open Sans Bold"/>
              </a:rPr>
              <a:t>comunicación</a:t>
            </a:r>
            <a:r>
              <a:rPr lang="en-US" sz="2559" b="1" dirty="0">
                <a:solidFill>
                  <a:srgbClr val="000000"/>
                </a:solidFill>
                <a:latin typeface="Open Sans Bold"/>
                <a:ea typeface="Open Sans Bold"/>
                <a:cs typeface="Open Sans Bold"/>
                <a:sym typeface="Open Sans Bold"/>
              </a:rPr>
              <a:t> </a:t>
            </a:r>
            <a:r>
              <a:rPr lang="en-US" sz="2559" b="1" dirty="0" err="1">
                <a:solidFill>
                  <a:srgbClr val="000000"/>
                </a:solidFill>
                <a:latin typeface="Open Sans Bold"/>
                <a:ea typeface="Open Sans Bold"/>
                <a:cs typeface="Open Sans Bold"/>
                <a:sym typeface="Open Sans Bold"/>
              </a:rPr>
              <a:t>escrita</a:t>
            </a:r>
            <a:r>
              <a:rPr lang="en-US" sz="2559" b="1" dirty="0">
                <a:solidFill>
                  <a:srgbClr val="000000"/>
                </a:solidFill>
                <a:latin typeface="Open Sans Bold"/>
                <a:ea typeface="Open Sans Bold"/>
                <a:cs typeface="Open Sans Bold"/>
                <a:sym typeface="Open Sans Bold"/>
              </a:rPr>
              <a:t> y oral </a:t>
            </a:r>
            <a:r>
              <a:rPr lang="en-US" sz="2559" b="1" dirty="0" err="1">
                <a:solidFill>
                  <a:srgbClr val="000000"/>
                </a:solidFill>
                <a:latin typeface="Open Sans Bold"/>
                <a:ea typeface="Open Sans Bold"/>
                <a:cs typeface="Open Sans Bold"/>
                <a:sym typeface="Open Sans Bold"/>
              </a:rPr>
              <a:t>en</a:t>
            </a:r>
            <a:r>
              <a:rPr lang="en-US" sz="2559" b="1" dirty="0">
                <a:solidFill>
                  <a:srgbClr val="000000"/>
                </a:solidFill>
                <a:latin typeface="Open Sans Bold"/>
                <a:ea typeface="Open Sans Bold"/>
                <a:cs typeface="Open Sans Bold"/>
                <a:sym typeface="Open Sans Bold"/>
              </a:rPr>
              <a:t> </a:t>
            </a:r>
            <a:r>
              <a:rPr lang="en-US" sz="2559" b="1" dirty="0" err="1">
                <a:solidFill>
                  <a:srgbClr val="000000"/>
                </a:solidFill>
                <a:latin typeface="Open Sans Bold"/>
                <a:ea typeface="Open Sans Bold"/>
                <a:cs typeface="Open Sans Bold"/>
                <a:sym typeface="Open Sans Bold"/>
              </a:rPr>
              <a:t>entornos</a:t>
            </a:r>
            <a:r>
              <a:rPr lang="en-US" sz="2559" b="1" dirty="0">
                <a:solidFill>
                  <a:srgbClr val="000000"/>
                </a:solidFill>
                <a:latin typeface="Open Sans Bold"/>
                <a:ea typeface="Open Sans Bold"/>
                <a:cs typeface="Open Sans Bold"/>
                <a:sym typeface="Open Sans Bold"/>
              </a:rPr>
              <a:t> </a:t>
            </a:r>
            <a:r>
              <a:rPr lang="en-US" sz="2559" b="1" dirty="0" err="1">
                <a:solidFill>
                  <a:srgbClr val="000000"/>
                </a:solidFill>
                <a:latin typeface="Open Sans Bold"/>
                <a:ea typeface="Open Sans Bold"/>
                <a:cs typeface="Open Sans Bold"/>
                <a:sym typeface="Open Sans Bold"/>
              </a:rPr>
              <a:t>digitales</a:t>
            </a:r>
            <a:r>
              <a:rPr lang="en-US" sz="2559" dirty="0">
                <a:solidFill>
                  <a:srgbClr val="000000"/>
                </a:solidFill>
                <a:latin typeface="Open Sans"/>
                <a:ea typeface="Open Sans"/>
                <a:cs typeface="Open Sans"/>
                <a:sym typeface="Open Sans"/>
              </a:rPr>
              <a:t>. </a:t>
            </a:r>
            <a:r>
              <a:rPr lang="en-US" sz="2559" dirty="0" err="1">
                <a:solidFill>
                  <a:srgbClr val="000000"/>
                </a:solidFill>
                <a:latin typeface="Open Sans"/>
                <a:ea typeface="Open Sans"/>
                <a:cs typeface="Open Sans"/>
                <a:sym typeface="Open Sans"/>
              </a:rPr>
              <a:t>Aunque</a:t>
            </a:r>
            <a:r>
              <a:rPr lang="en-US" sz="2559" dirty="0">
                <a:solidFill>
                  <a:srgbClr val="000000"/>
                </a:solidFill>
                <a:latin typeface="Open Sans"/>
                <a:ea typeface="Open Sans"/>
                <a:cs typeface="Open Sans"/>
                <a:sym typeface="Open Sans"/>
              </a:rPr>
              <a:t> </a:t>
            </a:r>
            <a:r>
              <a:rPr lang="en-US" sz="2559" dirty="0" err="1">
                <a:solidFill>
                  <a:srgbClr val="000000"/>
                </a:solidFill>
                <a:latin typeface="Open Sans"/>
                <a:ea typeface="Open Sans"/>
                <a:cs typeface="Open Sans"/>
                <a:sym typeface="Open Sans"/>
              </a:rPr>
              <a:t>existen</a:t>
            </a:r>
            <a:r>
              <a:rPr lang="en-US" sz="2559" dirty="0">
                <a:solidFill>
                  <a:srgbClr val="000000"/>
                </a:solidFill>
                <a:latin typeface="Open Sans"/>
                <a:ea typeface="Open Sans"/>
                <a:cs typeface="Open Sans"/>
                <a:sym typeface="Open Sans"/>
              </a:rPr>
              <a:t> </a:t>
            </a:r>
            <a:r>
              <a:rPr lang="en-US" sz="2559" dirty="0" err="1">
                <a:solidFill>
                  <a:srgbClr val="000000"/>
                </a:solidFill>
                <a:latin typeface="Open Sans"/>
                <a:ea typeface="Open Sans"/>
                <a:cs typeface="Open Sans"/>
                <a:sym typeface="Open Sans"/>
              </a:rPr>
              <a:t>tecnologías</a:t>
            </a:r>
            <a:r>
              <a:rPr lang="en-US" sz="2559" dirty="0">
                <a:solidFill>
                  <a:srgbClr val="000000"/>
                </a:solidFill>
                <a:latin typeface="Open Sans"/>
                <a:ea typeface="Open Sans"/>
                <a:cs typeface="Open Sans"/>
                <a:sym typeface="Open Sans"/>
              </a:rPr>
              <a:t> </a:t>
            </a:r>
            <a:r>
              <a:rPr lang="en-US" sz="2559" dirty="0" err="1">
                <a:solidFill>
                  <a:srgbClr val="000000"/>
                </a:solidFill>
                <a:latin typeface="Open Sans"/>
                <a:ea typeface="Open Sans"/>
                <a:cs typeface="Open Sans"/>
                <a:sym typeface="Open Sans"/>
              </a:rPr>
              <a:t>como</a:t>
            </a:r>
            <a:r>
              <a:rPr lang="en-US" sz="2559" dirty="0">
                <a:solidFill>
                  <a:srgbClr val="000000"/>
                </a:solidFill>
                <a:latin typeface="Open Sans"/>
                <a:ea typeface="Open Sans"/>
                <a:cs typeface="Open Sans"/>
                <a:sym typeface="Open Sans"/>
              </a:rPr>
              <a:t> </a:t>
            </a:r>
            <a:r>
              <a:rPr lang="en-US" sz="2559" dirty="0" err="1">
                <a:solidFill>
                  <a:srgbClr val="000000"/>
                </a:solidFill>
                <a:latin typeface="Open Sans"/>
                <a:ea typeface="Open Sans"/>
                <a:cs typeface="Open Sans"/>
                <a:sym typeface="Open Sans"/>
              </a:rPr>
              <a:t>los</a:t>
            </a:r>
            <a:r>
              <a:rPr lang="en-US" sz="2559" dirty="0">
                <a:solidFill>
                  <a:srgbClr val="000000"/>
                </a:solidFill>
                <a:latin typeface="Open Sans"/>
                <a:ea typeface="Open Sans"/>
                <a:cs typeface="Open Sans"/>
                <a:sym typeface="Open Sans"/>
              </a:rPr>
              <a:t> </a:t>
            </a:r>
            <a:r>
              <a:rPr lang="en-US" sz="2559" dirty="0" err="1">
                <a:solidFill>
                  <a:srgbClr val="000000"/>
                </a:solidFill>
                <a:latin typeface="Open Sans"/>
                <a:ea typeface="Open Sans"/>
                <a:cs typeface="Open Sans"/>
                <a:sym typeface="Open Sans"/>
              </a:rPr>
              <a:t>subtítulos</a:t>
            </a:r>
            <a:r>
              <a:rPr lang="en-US" sz="2559" dirty="0">
                <a:solidFill>
                  <a:srgbClr val="000000"/>
                </a:solidFill>
                <a:latin typeface="Open Sans"/>
                <a:ea typeface="Open Sans"/>
                <a:cs typeface="Open Sans"/>
                <a:sym typeface="Open Sans"/>
              </a:rPr>
              <a:t> y </a:t>
            </a:r>
            <a:r>
              <a:rPr lang="en-US" sz="2559" dirty="0" err="1">
                <a:solidFill>
                  <a:srgbClr val="000000"/>
                </a:solidFill>
                <a:latin typeface="Open Sans"/>
                <a:ea typeface="Open Sans"/>
                <a:cs typeface="Open Sans"/>
                <a:sym typeface="Open Sans"/>
              </a:rPr>
              <a:t>los</a:t>
            </a:r>
            <a:r>
              <a:rPr lang="en-US" sz="2559" dirty="0">
                <a:solidFill>
                  <a:srgbClr val="000000"/>
                </a:solidFill>
                <a:latin typeface="Open Sans"/>
                <a:ea typeface="Open Sans"/>
                <a:cs typeface="Open Sans"/>
                <a:sym typeface="Open Sans"/>
              </a:rPr>
              <a:t> </a:t>
            </a:r>
            <a:r>
              <a:rPr lang="en-US" sz="2559" dirty="0" err="1">
                <a:solidFill>
                  <a:srgbClr val="000000"/>
                </a:solidFill>
                <a:latin typeface="Open Sans"/>
                <a:ea typeface="Open Sans"/>
                <a:cs typeface="Open Sans"/>
                <a:sym typeface="Open Sans"/>
              </a:rPr>
              <a:t>mensajes</a:t>
            </a:r>
            <a:r>
              <a:rPr lang="en-US" sz="2559" dirty="0">
                <a:solidFill>
                  <a:srgbClr val="000000"/>
                </a:solidFill>
                <a:latin typeface="Open Sans"/>
                <a:ea typeface="Open Sans"/>
                <a:cs typeface="Open Sans"/>
                <a:sym typeface="Open Sans"/>
              </a:rPr>
              <a:t> de </a:t>
            </a:r>
            <a:r>
              <a:rPr lang="en-US" sz="2559" dirty="0" err="1">
                <a:solidFill>
                  <a:srgbClr val="000000"/>
                </a:solidFill>
                <a:latin typeface="Open Sans"/>
                <a:ea typeface="Open Sans"/>
                <a:cs typeface="Open Sans"/>
                <a:sym typeface="Open Sans"/>
              </a:rPr>
              <a:t>texto</a:t>
            </a:r>
            <a:r>
              <a:rPr lang="en-US" sz="2559" dirty="0">
                <a:solidFill>
                  <a:srgbClr val="000000"/>
                </a:solidFill>
                <a:latin typeface="Open Sans"/>
                <a:ea typeface="Open Sans"/>
                <a:cs typeface="Open Sans"/>
                <a:sym typeface="Open Sans"/>
              </a:rPr>
              <a:t>, se </a:t>
            </a:r>
            <a:r>
              <a:rPr lang="en-US" sz="2559" dirty="0" err="1">
                <a:solidFill>
                  <a:srgbClr val="000000"/>
                </a:solidFill>
                <a:latin typeface="Open Sans"/>
                <a:ea typeface="Open Sans"/>
                <a:cs typeface="Open Sans"/>
                <a:sym typeface="Open Sans"/>
              </a:rPr>
              <a:t>necesita</a:t>
            </a:r>
            <a:r>
              <a:rPr lang="en-US" sz="2559" dirty="0">
                <a:solidFill>
                  <a:srgbClr val="000000"/>
                </a:solidFill>
                <a:latin typeface="Open Sans"/>
                <a:ea typeface="Open Sans"/>
                <a:cs typeface="Open Sans"/>
                <a:sym typeface="Open Sans"/>
              </a:rPr>
              <a:t> </a:t>
            </a:r>
            <a:r>
              <a:rPr lang="en-US" sz="2559" dirty="0" err="1">
                <a:solidFill>
                  <a:srgbClr val="000000"/>
                </a:solidFill>
                <a:latin typeface="Open Sans"/>
                <a:ea typeface="Open Sans"/>
                <a:cs typeface="Open Sans"/>
                <a:sym typeface="Open Sans"/>
              </a:rPr>
              <a:t>una</a:t>
            </a:r>
            <a:r>
              <a:rPr lang="en-US" sz="2559" dirty="0">
                <a:solidFill>
                  <a:srgbClr val="000000"/>
                </a:solidFill>
                <a:latin typeface="Open Sans"/>
                <a:ea typeface="Open Sans"/>
                <a:cs typeface="Open Sans"/>
                <a:sym typeface="Open Sans"/>
              </a:rPr>
              <a:t> </a:t>
            </a:r>
            <a:r>
              <a:rPr lang="en-US" sz="2559" dirty="0" err="1">
                <a:solidFill>
                  <a:srgbClr val="000000"/>
                </a:solidFill>
                <a:latin typeface="Open Sans"/>
                <a:ea typeface="Open Sans"/>
                <a:cs typeface="Open Sans"/>
                <a:sym typeface="Open Sans"/>
              </a:rPr>
              <a:t>herramienta</a:t>
            </a:r>
            <a:r>
              <a:rPr lang="en-US" sz="2559" dirty="0">
                <a:solidFill>
                  <a:srgbClr val="000000"/>
                </a:solidFill>
                <a:latin typeface="Open Sans"/>
                <a:ea typeface="Open Sans"/>
                <a:cs typeface="Open Sans"/>
                <a:sym typeface="Open Sans"/>
              </a:rPr>
              <a:t> </a:t>
            </a:r>
            <a:r>
              <a:rPr lang="en-US" sz="2559" dirty="0" err="1">
                <a:solidFill>
                  <a:srgbClr val="000000"/>
                </a:solidFill>
                <a:latin typeface="Open Sans"/>
                <a:ea typeface="Open Sans"/>
                <a:cs typeface="Open Sans"/>
                <a:sym typeface="Open Sans"/>
              </a:rPr>
              <a:t>más</a:t>
            </a:r>
            <a:r>
              <a:rPr lang="en-US" sz="2559" dirty="0">
                <a:solidFill>
                  <a:srgbClr val="000000"/>
                </a:solidFill>
                <a:latin typeface="Open Sans"/>
                <a:ea typeface="Open Sans"/>
                <a:cs typeface="Open Sans"/>
                <a:sym typeface="Open Sans"/>
              </a:rPr>
              <a:t> </a:t>
            </a:r>
            <a:r>
              <a:rPr lang="en-US" sz="2559" dirty="0" err="1">
                <a:solidFill>
                  <a:srgbClr val="000000"/>
                </a:solidFill>
                <a:latin typeface="Open Sans"/>
                <a:ea typeface="Open Sans"/>
                <a:cs typeface="Open Sans"/>
                <a:sym typeface="Open Sans"/>
              </a:rPr>
              <a:t>inclusiva</a:t>
            </a:r>
            <a:r>
              <a:rPr lang="en-US" sz="2559" dirty="0">
                <a:solidFill>
                  <a:srgbClr val="000000"/>
                </a:solidFill>
                <a:latin typeface="Open Sans"/>
                <a:ea typeface="Open Sans"/>
                <a:cs typeface="Open Sans"/>
                <a:sym typeface="Open Sans"/>
              </a:rPr>
              <a:t> que les </a:t>
            </a:r>
            <a:r>
              <a:rPr lang="en-US" sz="2559" dirty="0" err="1">
                <a:solidFill>
                  <a:srgbClr val="000000"/>
                </a:solidFill>
                <a:latin typeface="Open Sans"/>
                <a:ea typeface="Open Sans"/>
                <a:cs typeface="Open Sans"/>
                <a:sym typeface="Open Sans"/>
              </a:rPr>
              <a:t>permita</a:t>
            </a:r>
            <a:r>
              <a:rPr lang="en-US" sz="2559" dirty="0">
                <a:solidFill>
                  <a:srgbClr val="000000"/>
                </a:solidFill>
                <a:latin typeface="Open Sans"/>
                <a:ea typeface="Open Sans"/>
                <a:cs typeface="Open Sans"/>
                <a:sym typeface="Open Sans"/>
              </a:rPr>
              <a:t> </a:t>
            </a:r>
            <a:r>
              <a:rPr lang="en-US" sz="2559" b="1" dirty="0" err="1">
                <a:solidFill>
                  <a:srgbClr val="000000"/>
                </a:solidFill>
                <a:latin typeface="Open Sans Bold"/>
                <a:ea typeface="Open Sans Bold"/>
                <a:cs typeface="Open Sans Bold"/>
                <a:sym typeface="Open Sans Bold"/>
              </a:rPr>
              <a:t>interactuar</a:t>
            </a:r>
            <a:r>
              <a:rPr lang="en-US" sz="2559" b="1" dirty="0">
                <a:solidFill>
                  <a:srgbClr val="000000"/>
                </a:solidFill>
                <a:latin typeface="Open Sans Bold"/>
                <a:ea typeface="Open Sans Bold"/>
                <a:cs typeface="Open Sans Bold"/>
                <a:sym typeface="Open Sans Bold"/>
              </a:rPr>
              <a:t> </a:t>
            </a:r>
            <a:r>
              <a:rPr lang="en-US" sz="2559" b="1" dirty="0" err="1">
                <a:solidFill>
                  <a:srgbClr val="000000"/>
                </a:solidFill>
                <a:latin typeface="Open Sans Bold"/>
                <a:ea typeface="Open Sans Bold"/>
                <a:cs typeface="Open Sans Bold"/>
                <a:sym typeface="Open Sans Bold"/>
              </a:rPr>
              <a:t>directamente</a:t>
            </a:r>
            <a:r>
              <a:rPr lang="en-US" sz="2559" b="1" dirty="0">
                <a:solidFill>
                  <a:srgbClr val="000000"/>
                </a:solidFill>
                <a:latin typeface="Open Sans Bold"/>
                <a:ea typeface="Open Sans Bold"/>
                <a:cs typeface="Open Sans Bold"/>
                <a:sym typeface="Open Sans Bold"/>
              </a:rPr>
              <a:t> </a:t>
            </a:r>
            <a:r>
              <a:rPr lang="en-US" sz="2559" dirty="0">
                <a:solidFill>
                  <a:srgbClr val="000000"/>
                </a:solidFill>
                <a:latin typeface="Open Sans"/>
                <a:ea typeface="Open Sans"/>
                <a:cs typeface="Open Sans"/>
                <a:sym typeface="Open Sans"/>
              </a:rPr>
              <a:t>con las interfaces, </a:t>
            </a:r>
            <a:r>
              <a:rPr lang="en-US" sz="2559" dirty="0" err="1">
                <a:solidFill>
                  <a:srgbClr val="000000"/>
                </a:solidFill>
                <a:latin typeface="Open Sans"/>
                <a:ea typeface="Open Sans"/>
                <a:cs typeface="Open Sans"/>
                <a:sym typeface="Open Sans"/>
              </a:rPr>
              <a:t>entendiendo</a:t>
            </a:r>
            <a:r>
              <a:rPr lang="en-US" sz="2559" dirty="0">
                <a:solidFill>
                  <a:srgbClr val="000000"/>
                </a:solidFill>
                <a:latin typeface="Open Sans"/>
                <a:ea typeface="Open Sans"/>
                <a:cs typeface="Open Sans"/>
                <a:sym typeface="Open Sans"/>
              </a:rPr>
              <a:t> que hay personas con </a:t>
            </a:r>
            <a:r>
              <a:rPr lang="en-US" sz="2559" dirty="0" err="1">
                <a:solidFill>
                  <a:srgbClr val="000000"/>
                </a:solidFill>
                <a:latin typeface="Open Sans"/>
                <a:ea typeface="Open Sans"/>
                <a:cs typeface="Open Sans"/>
                <a:sym typeface="Open Sans"/>
              </a:rPr>
              <a:t>discapacidad</a:t>
            </a:r>
            <a:r>
              <a:rPr lang="en-US" sz="2559" dirty="0">
                <a:solidFill>
                  <a:srgbClr val="000000"/>
                </a:solidFill>
                <a:latin typeface="Open Sans"/>
                <a:ea typeface="Open Sans"/>
                <a:cs typeface="Open Sans"/>
                <a:sym typeface="Open Sans"/>
              </a:rPr>
              <a:t> </a:t>
            </a:r>
            <a:r>
              <a:rPr lang="en-US" sz="2559" dirty="0" err="1">
                <a:solidFill>
                  <a:srgbClr val="000000"/>
                </a:solidFill>
                <a:latin typeface="Open Sans"/>
                <a:ea typeface="Open Sans"/>
                <a:cs typeface="Open Sans"/>
                <a:sym typeface="Open Sans"/>
              </a:rPr>
              <a:t>auditiva</a:t>
            </a:r>
            <a:r>
              <a:rPr lang="en-US" sz="2559" dirty="0">
                <a:solidFill>
                  <a:srgbClr val="000000"/>
                </a:solidFill>
                <a:latin typeface="Open Sans"/>
                <a:ea typeface="Open Sans"/>
                <a:cs typeface="Open Sans"/>
                <a:sym typeface="Open Sans"/>
              </a:rPr>
              <a:t> que solo son </a:t>
            </a:r>
            <a:r>
              <a:rPr lang="en-US" sz="2559" dirty="0" err="1">
                <a:solidFill>
                  <a:srgbClr val="000000"/>
                </a:solidFill>
                <a:latin typeface="Open Sans"/>
                <a:ea typeface="Open Sans"/>
                <a:cs typeface="Open Sans"/>
                <a:sym typeface="Open Sans"/>
              </a:rPr>
              <a:t>usuarias</a:t>
            </a:r>
            <a:r>
              <a:rPr lang="en-US" sz="2559" dirty="0">
                <a:solidFill>
                  <a:srgbClr val="000000"/>
                </a:solidFill>
                <a:latin typeface="Open Sans"/>
                <a:ea typeface="Open Sans"/>
                <a:cs typeface="Open Sans"/>
                <a:sym typeface="Open Sans"/>
              </a:rPr>
              <a:t> de la Lengua de </a:t>
            </a:r>
            <a:r>
              <a:rPr lang="en-US" sz="2559" dirty="0" err="1">
                <a:solidFill>
                  <a:srgbClr val="000000"/>
                </a:solidFill>
                <a:latin typeface="Open Sans"/>
                <a:ea typeface="Open Sans"/>
                <a:cs typeface="Open Sans"/>
                <a:sym typeface="Open Sans"/>
              </a:rPr>
              <a:t>Señas</a:t>
            </a:r>
            <a:r>
              <a:rPr lang="en-US" sz="2559" dirty="0">
                <a:solidFill>
                  <a:srgbClr val="000000"/>
                </a:solidFill>
                <a:latin typeface="Open Sans"/>
                <a:ea typeface="Open Sans"/>
                <a:cs typeface="Open Sans"/>
                <a:sym typeface="Open Sans"/>
              </a:rPr>
              <a:t>, </a:t>
            </a:r>
            <a:r>
              <a:rPr lang="en-US" sz="2559" dirty="0" err="1">
                <a:solidFill>
                  <a:srgbClr val="000000"/>
                </a:solidFill>
                <a:latin typeface="Open Sans"/>
                <a:ea typeface="Open Sans"/>
                <a:cs typeface="Open Sans"/>
                <a:sym typeface="Open Sans"/>
              </a:rPr>
              <a:t>una</a:t>
            </a:r>
            <a:r>
              <a:rPr lang="en-US" sz="2559" dirty="0">
                <a:solidFill>
                  <a:srgbClr val="000000"/>
                </a:solidFill>
                <a:latin typeface="Open Sans"/>
                <a:ea typeface="Open Sans"/>
                <a:cs typeface="Open Sans"/>
                <a:sym typeface="Open Sans"/>
              </a:rPr>
              <a:t> lengua de </a:t>
            </a:r>
            <a:r>
              <a:rPr lang="en-US" sz="2559" dirty="0" err="1">
                <a:solidFill>
                  <a:srgbClr val="000000"/>
                </a:solidFill>
                <a:latin typeface="Open Sans"/>
                <a:ea typeface="Open Sans"/>
                <a:cs typeface="Open Sans"/>
                <a:sym typeface="Open Sans"/>
              </a:rPr>
              <a:t>tipo</a:t>
            </a:r>
            <a:r>
              <a:rPr lang="en-US" sz="2559" dirty="0">
                <a:solidFill>
                  <a:srgbClr val="000000"/>
                </a:solidFill>
                <a:latin typeface="Open Sans"/>
                <a:ea typeface="Open Sans"/>
                <a:cs typeface="Open Sans"/>
                <a:sym typeface="Open Sans"/>
              </a:rPr>
              <a:t> visual y </a:t>
            </a:r>
            <a:r>
              <a:rPr lang="en-US" sz="2559" dirty="0" err="1">
                <a:solidFill>
                  <a:srgbClr val="000000"/>
                </a:solidFill>
                <a:latin typeface="Open Sans"/>
                <a:ea typeface="Open Sans"/>
                <a:cs typeface="Open Sans"/>
                <a:sym typeface="Open Sans"/>
              </a:rPr>
              <a:t>gestual</a:t>
            </a:r>
            <a:r>
              <a:rPr lang="en-US" sz="2559" dirty="0">
                <a:solidFill>
                  <a:srgbClr val="000000"/>
                </a:solidFill>
                <a:latin typeface="Open Sans"/>
                <a:ea typeface="Open Sans"/>
                <a:cs typeface="Open Sans"/>
                <a:sym typeface="Open Sans"/>
              </a:rPr>
              <a:t>.</a:t>
            </a:r>
          </a:p>
          <a:p>
            <a:pPr algn="just">
              <a:lnSpc>
                <a:spcPts val="3583"/>
              </a:lnSpc>
            </a:pPr>
            <a:endParaRPr lang="en-US" sz="2559" dirty="0">
              <a:solidFill>
                <a:srgbClr val="000000"/>
              </a:solidFill>
              <a:latin typeface="Open Sans"/>
              <a:ea typeface="Open Sans"/>
              <a:cs typeface="Open Sans"/>
              <a:sym typeface="Open Sans"/>
            </a:endParaRPr>
          </a:p>
          <a:p>
            <a:pPr algn="just">
              <a:lnSpc>
                <a:spcPts val="3583"/>
              </a:lnSpc>
            </a:pPr>
            <a:endParaRPr lang="en-US" sz="2559" dirty="0">
              <a:solidFill>
                <a:srgbClr val="000000"/>
              </a:solidFill>
              <a:latin typeface="Open Sans"/>
              <a:ea typeface="Open Sans"/>
              <a:cs typeface="Open Sans"/>
              <a:sym typeface="Open Sans"/>
            </a:endParaRPr>
          </a:p>
          <a:p>
            <a:pPr algn="just">
              <a:lnSpc>
                <a:spcPts val="3583"/>
              </a:lnSpc>
            </a:pPr>
            <a:endParaRPr lang="en-US" sz="2559" dirty="0">
              <a:solidFill>
                <a:srgbClr val="000000"/>
              </a:solidFill>
              <a:latin typeface="Open Sans"/>
              <a:ea typeface="Open Sans"/>
              <a:cs typeface="Open Sans"/>
              <a:sym typeface="Open Sans"/>
            </a:endParaRPr>
          </a:p>
          <a:p>
            <a:pPr algn="just">
              <a:lnSpc>
                <a:spcPts val="3583"/>
              </a:lnSpc>
              <a:spcBef>
                <a:spcPct val="0"/>
              </a:spcBef>
            </a:pPr>
            <a:endParaRPr lang="en-US" sz="2559" dirty="0">
              <a:solidFill>
                <a:srgbClr val="000000"/>
              </a:solidFill>
              <a:latin typeface="Open Sans"/>
              <a:ea typeface="Open Sans"/>
              <a:cs typeface="Open Sans"/>
              <a:sym typeface="Open Sans"/>
            </a:endParaRPr>
          </a:p>
        </p:txBody>
      </p:sp>
      <p:grpSp>
        <p:nvGrpSpPr>
          <p:cNvPr id="4" name="Group 4"/>
          <p:cNvGrpSpPr/>
          <p:nvPr/>
        </p:nvGrpSpPr>
        <p:grpSpPr>
          <a:xfrm>
            <a:off x="11220868" y="0"/>
            <a:ext cx="7067132" cy="10287000"/>
            <a:chOff x="0" y="0"/>
            <a:chExt cx="1094884" cy="1593725"/>
          </a:xfrm>
        </p:grpSpPr>
        <p:sp>
          <p:nvSpPr>
            <p:cNvPr id="5" name="Freeform 5"/>
            <p:cNvSpPr/>
            <p:nvPr/>
          </p:nvSpPr>
          <p:spPr>
            <a:xfrm>
              <a:off x="0" y="0"/>
              <a:ext cx="1094884" cy="1593725"/>
            </a:xfrm>
            <a:custGeom>
              <a:avLst/>
              <a:gdLst/>
              <a:ahLst/>
              <a:cxnLst/>
              <a:rect l="l" t="t" r="r" b="b"/>
              <a:pathLst>
                <a:path w="1094884" h="1593725">
                  <a:moveTo>
                    <a:pt x="0" y="0"/>
                  </a:moveTo>
                  <a:lnTo>
                    <a:pt x="1094884" y="0"/>
                  </a:lnTo>
                  <a:lnTo>
                    <a:pt x="1094884" y="1593725"/>
                  </a:lnTo>
                  <a:lnTo>
                    <a:pt x="0" y="1593725"/>
                  </a:lnTo>
                  <a:close/>
                </a:path>
              </a:pathLst>
            </a:custGeom>
            <a:blipFill>
              <a:blip r:embed="rId3"/>
              <a:stretch>
                <a:fillRect l="-47040" r="-47040"/>
              </a:stretch>
            </a:blipFill>
          </p:spPr>
        </p:sp>
      </p:grpSp>
      <p:sp>
        <p:nvSpPr>
          <p:cNvPr id="6" name="Freeform 6"/>
          <p:cNvSpPr/>
          <p:nvPr/>
        </p:nvSpPr>
        <p:spPr>
          <a:xfrm rot="7041056" flipH="1">
            <a:off x="-2334050" y="-2224589"/>
            <a:ext cx="5462160" cy="4449177"/>
          </a:xfrm>
          <a:custGeom>
            <a:avLst/>
            <a:gdLst/>
            <a:ahLst/>
            <a:cxnLst/>
            <a:rect l="l" t="t" r="r" b="b"/>
            <a:pathLst>
              <a:path w="5462160" h="4449177">
                <a:moveTo>
                  <a:pt x="5462160" y="0"/>
                </a:moveTo>
                <a:lnTo>
                  <a:pt x="0" y="0"/>
                </a:lnTo>
                <a:lnTo>
                  <a:pt x="0" y="4449178"/>
                </a:lnTo>
                <a:lnTo>
                  <a:pt x="5462160" y="4449178"/>
                </a:lnTo>
                <a:lnTo>
                  <a:pt x="546216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TextBox 7"/>
          <p:cNvSpPr txBox="1"/>
          <p:nvPr/>
        </p:nvSpPr>
        <p:spPr>
          <a:xfrm>
            <a:off x="1861008" y="1859125"/>
            <a:ext cx="8804286" cy="928326"/>
          </a:xfrm>
          <a:prstGeom prst="rect">
            <a:avLst/>
          </a:prstGeom>
        </p:spPr>
        <p:txBody>
          <a:bodyPr lIns="0" tIns="0" rIns="0" bIns="0" rtlCol="0" anchor="t">
            <a:spAutoFit/>
          </a:bodyPr>
          <a:lstStyle/>
          <a:p>
            <a:pPr algn="ctr">
              <a:lnSpc>
                <a:spcPts val="7632"/>
              </a:lnSpc>
            </a:pPr>
            <a:r>
              <a:rPr lang="en-US" sz="5451">
                <a:solidFill>
                  <a:srgbClr val="000000"/>
                </a:solidFill>
                <a:latin typeface="Staatliches"/>
                <a:ea typeface="Staatliches"/>
                <a:cs typeface="Staatliches"/>
                <a:sym typeface="Staatliches"/>
              </a:rPr>
              <a:t>JUSTIFICACÍON</a:t>
            </a:r>
          </a:p>
        </p:txBody>
      </p:sp>
      <p:sp>
        <p:nvSpPr>
          <p:cNvPr id="8" name="Freeform 8"/>
          <p:cNvSpPr/>
          <p:nvPr/>
        </p:nvSpPr>
        <p:spPr>
          <a:xfrm>
            <a:off x="397030" y="8530970"/>
            <a:ext cx="3419378" cy="1454661"/>
          </a:xfrm>
          <a:custGeom>
            <a:avLst/>
            <a:gdLst/>
            <a:ahLst/>
            <a:cxnLst/>
            <a:rect l="l" t="t" r="r" b="b"/>
            <a:pathLst>
              <a:path w="3419378" h="1454661">
                <a:moveTo>
                  <a:pt x="0" y="0"/>
                </a:moveTo>
                <a:lnTo>
                  <a:pt x="3419378" y="0"/>
                </a:lnTo>
                <a:lnTo>
                  <a:pt x="3419378" y="1454660"/>
                </a:lnTo>
                <a:lnTo>
                  <a:pt x="0" y="1454660"/>
                </a:lnTo>
                <a:lnTo>
                  <a:pt x="0" y="0"/>
                </a:lnTo>
                <a:close/>
              </a:path>
            </a:pathLst>
          </a:custGeom>
          <a:blipFill>
            <a:blip r:embed="rId6"/>
            <a:stretch>
              <a:fillRect/>
            </a:stretch>
          </a:blipFill>
        </p:spPr>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145" t="-21206" b="-13063"/>
            </a:stretch>
          </a:blipFill>
        </p:spPr>
      </p:sp>
      <p:grpSp>
        <p:nvGrpSpPr>
          <p:cNvPr id="3" name="Group 3"/>
          <p:cNvGrpSpPr/>
          <p:nvPr/>
        </p:nvGrpSpPr>
        <p:grpSpPr>
          <a:xfrm>
            <a:off x="0" y="2461919"/>
            <a:ext cx="7555753" cy="5495600"/>
            <a:chOff x="0" y="0"/>
            <a:chExt cx="1391797" cy="1012309"/>
          </a:xfrm>
        </p:grpSpPr>
        <p:sp>
          <p:nvSpPr>
            <p:cNvPr id="4" name="Freeform 4"/>
            <p:cNvSpPr/>
            <p:nvPr/>
          </p:nvSpPr>
          <p:spPr>
            <a:xfrm>
              <a:off x="0" y="0"/>
              <a:ext cx="1391797" cy="1012309"/>
            </a:xfrm>
            <a:custGeom>
              <a:avLst/>
              <a:gdLst/>
              <a:ahLst/>
              <a:cxnLst/>
              <a:rect l="l" t="t" r="r" b="b"/>
              <a:pathLst>
                <a:path w="1391797" h="1012309">
                  <a:moveTo>
                    <a:pt x="0" y="0"/>
                  </a:moveTo>
                  <a:lnTo>
                    <a:pt x="1391797" y="0"/>
                  </a:lnTo>
                  <a:lnTo>
                    <a:pt x="1391797" y="1012309"/>
                  </a:lnTo>
                  <a:lnTo>
                    <a:pt x="0" y="1012309"/>
                  </a:lnTo>
                  <a:close/>
                </a:path>
              </a:pathLst>
            </a:custGeom>
            <a:blipFill>
              <a:blip r:embed="rId3"/>
              <a:stretch>
                <a:fillRect l="-9208" r="-9208"/>
              </a:stretch>
            </a:blipFill>
          </p:spPr>
        </p:sp>
      </p:grpSp>
      <p:sp>
        <p:nvSpPr>
          <p:cNvPr id="5" name="Freeform 5"/>
          <p:cNvSpPr/>
          <p:nvPr/>
        </p:nvSpPr>
        <p:spPr>
          <a:xfrm rot="-6693572" flipH="1">
            <a:off x="14528220" y="-372338"/>
            <a:ext cx="5462160" cy="4449177"/>
          </a:xfrm>
          <a:custGeom>
            <a:avLst/>
            <a:gdLst/>
            <a:ahLst/>
            <a:cxnLst/>
            <a:rect l="l" t="t" r="r" b="b"/>
            <a:pathLst>
              <a:path w="5462160" h="4449177">
                <a:moveTo>
                  <a:pt x="5462160" y="0"/>
                </a:moveTo>
                <a:lnTo>
                  <a:pt x="0" y="0"/>
                </a:lnTo>
                <a:lnTo>
                  <a:pt x="0" y="4449178"/>
                </a:lnTo>
                <a:lnTo>
                  <a:pt x="5462160" y="4449178"/>
                </a:lnTo>
                <a:lnTo>
                  <a:pt x="546216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a:off x="14572801" y="8530970"/>
            <a:ext cx="3419378" cy="1454661"/>
          </a:xfrm>
          <a:custGeom>
            <a:avLst/>
            <a:gdLst/>
            <a:ahLst/>
            <a:cxnLst/>
            <a:rect l="l" t="t" r="r" b="b"/>
            <a:pathLst>
              <a:path w="3419378" h="1454661">
                <a:moveTo>
                  <a:pt x="0" y="0"/>
                </a:moveTo>
                <a:lnTo>
                  <a:pt x="3419379" y="0"/>
                </a:lnTo>
                <a:lnTo>
                  <a:pt x="3419379" y="1454660"/>
                </a:lnTo>
                <a:lnTo>
                  <a:pt x="0" y="1454660"/>
                </a:lnTo>
                <a:lnTo>
                  <a:pt x="0" y="0"/>
                </a:lnTo>
                <a:close/>
              </a:path>
            </a:pathLst>
          </a:custGeom>
          <a:blipFill>
            <a:blip r:embed="rId6"/>
            <a:stretch>
              <a:fillRect/>
            </a:stretch>
          </a:blipFill>
        </p:spPr>
      </p:sp>
      <p:sp>
        <p:nvSpPr>
          <p:cNvPr id="7" name="TextBox 7"/>
          <p:cNvSpPr txBox="1"/>
          <p:nvPr/>
        </p:nvSpPr>
        <p:spPr>
          <a:xfrm>
            <a:off x="8868753" y="2956207"/>
            <a:ext cx="7893722" cy="4907074"/>
          </a:xfrm>
          <a:prstGeom prst="rect">
            <a:avLst/>
          </a:prstGeom>
        </p:spPr>
        <p:txBody>
          <a:bodyPr lIns="0" tIns="0" rIns="0" bIns="0" rtlCol="0" anchor="t">
            <a:spAutoFit/>
          </a:bodyPr>
          <a:lstStyle/>
          <a:p>
            <a:pPr algn="just">
              <a:lnSpc>
                <a:spcPts val="3581"/>
              </a:lnSpc>
              <a:spcBef>
                <a:spcPct val="0"/>
              </a:spcBef>
            </a:pPr>
            <a:r>
              <a:rPr lang="en-US" sz="2558">
                <a:solidFill>
                  <a:srgbClr val="000000"/>
                </a:solidFill>
                <a:latin typeface="Open Sans"/>
                <a:ea typeface="Open Sans"/>
                <a:cs typeface="Open Sans"/>
                <a:sym typeface="Open Sans"/>
              </a:rPr>
              <a:t>Por estas razones este proyecto se enfoca en  desarrollar un teclado innovador que facilite la escritura en Lengua de Señas Colombiana (LSC) y ofrezca una </a:t>
            </a:r>
            <a:r>
              <a:rPr lang="en-US" sz="2558" b="1">
                <a:solidFill>
                  <a:srgbClr val="000000"/>
                </a:solidFill>
                <a:latin typeface="Open Sans Bold"/>
                <a:ea typeface="Open Sans Bold"/>
                <a:cs typeface="Open Sans Bold"/>
                <a:sym typeface="Open Sans Bold"/>
              </a:rPr>
              <a:t>experiencia visual accesible.</a:t>
            </a:r>
            <a:r>
              <a:rPr lang="en-US" sz="2558">
                <a:solidFill>
                  <a:srgbClr val="000000"/>
                </a:solidFill>
                <a:latin typeface="Open Sans"/>
                <a:ea typeface="Open Sans"/>
                <a:cs typeface="Open Sans"/>
                <a:sym typeface="Open Sans"/>
              </a:rPr>
              <a:t> Por medio del cual buscamos proporcionar a las personas con discapacidad auditiva una herramienta que no solo les permite comunicarse con facilidad, sino también </a:t>
            </a:r>
            <a:r>
              <a:rPr lang="en-US" sz="2558" b="1">
                <a:solidFill>
                  <a:srgbClr val="000000"/>
                </a:solidFill>
                <a:latin typeface="Open Sans Bold"/>
                <a:ea typeface="Open Sans Bold"/>
                <a:cs typeface="Open Sans Bold"/>
                <a:sym typeface="Open Sans Bold"/>
              </a:rPr>
              <a:t>potenciar su independencia y participación</a:t>
            </a:r>
            <a:r>
              <a:rPr lang="en-US" sz="2558">
                <a:solidFill>
                  <a:srgbClr val="000000"/>
                </a:solidFill>
                <a:latin typeface="Open Sans"/>
                <a:ea typeface="Open Sans"/>
                <a:cs typeface="Open Sans"/>
                <a:sym typeface="Open Sans"/>
              </a:rPr>
              <a:t> en entornos digitales, asegurando una mayor inclusión y accesibilidad en su vida cotidiana.</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145" t="-21206" b="-13063"/>
            </a:stretch>
          </a:blipFill>
        </p:spPr>
      </p:sp>
      <p:sp>
        <p:nvSpPr>
          <p:cNvPr id="3" name="TextBox 3"/>
          <p:cNvSpPr txBox="1"/>
          <p:nvPr/>
        </p:nvSpPr>
        <p:spPr>
          <a:xfrm>
            <a:off x="3257677" y="4332389"/>
            <a:ext cx="11772645" cy="2003806"/>
          </a:xfrm>
          <a:prstGeom prst="rect">
            <a:avLst/>
          </a:prstGeom>
        </p:spPr>
        <p:txBody>
          <a:bodyPr lIns="0" tIns="0" rIns="0" bIns="0" rtlCol="0" anchor="t">
            <a:spAutoFit/>
          </a:bodyPr>
          <a:lstStyle/>
          <a:p>
            <a:pPr marL="0" lvl="0" indent="0" algn="just">
              <a:lnSpc>
                <a:spcPts val="4003"/>
              </a:lnSpc>
              <a:spcBef>
                <a:spcPct val="0"/>
              </a:spcBef>
            </a:pPr>
            <a:r>
              <a:rPr lang="en-US" sz="2859">
                <a:solidFill>
                  <a:srgbClr val="000000"/>
                </a:solidFill>
                <a:latin typeface="Open Sans"/>
                <a:ea typeface="Open Sans"/>
                <a:cs typeface="Open Sans"/>
                <a:sym typeface="Open Sans"/>
              </a:rPr>
              <a:t>Se seleccionó </a:t>
            </a:r>
            <a:r>
              <a:rPr lang="en-US" sz="2859" b="1">
                <a:solidFill>
                  <a:srgbClr val="000000"/>
                </a:solidFill>
                <a:latin typeface="Open Sans Bold"/>
                <a:ea typeface="Open Sans Bold"/>
                <a:cs typeface="Open Sans Bold"/>
                <a:sym typeface="Open Sans Bold"/>
              </a:rPr>
              <a:t>Scrum</a:t>
            </a:r>
            <a:r>
              <a:rPr lang="en-US" sz="2859">
                <a:solidFill>
                  <a:srgbClr val="000000"/>
                </a:solidFill>
                <a:latin typeface="Open Sans"/>
                <a:ea typeface="Open Sans"/>
                <a:cs typeface="Open Sans"/>
                <a:sym typeface="Open Sans"/>
              </a:rPr>
              <a:t> como enfoque metodológico para realizar esta investigación, ya que su enfoque de metodología ágil permitió ir realizando todo el proceso de planeación, desarrollo y validación de cada uno de los objetivos definidos.</a:t>
            </a:r>
          </a:p>
        </p:txBody>
      </p:sp>
      <p:sp>
        <p:nvSpPr>
          <p:cNvPr id="4" name="TextBox 4"/>
          <p:cNvSpPr txBox="1"/>
          <p:nvPr/>
        </p:nvSpPr>
        <p:spPr>
          <a:xfrm>
            <a:off x="4632980" y="2815460"/>
            <a:ext cx="9022041" cy="934954"/>
          </a:xfrm>
          <a:prstGeom prst="rect">
            <a:avLst/>
          </a:prstGeom>
        </p:spPr>
        <p:txBody>
          <a:bodyPr lIns="0" tIns="0" rIns="0" bIns="0" rtlCol="0" anchor="t">
            <a:spAutoFit/>
          </a:bodyPr>
          <a:lstStyle/>
          <a:p>
            <a:pPr algn="ctr">
              <a:lnSpc>
                <a:spcPts val="7632"/>
              </a:lnSpc>
            </a:pPr>
            <a:r>
              <a:rPr lang="en-US" sz="5451">
                <a:solidFill>
                  <a:srgbClr val="000000"/>
                </a:solidFill>
                <a:latin typeface="Staatliches"/>
                <a:ea typeface="Staatliches"/>
                <a:cs typeface="Staatliches"/>
                <a:sym typeface="Staatliches"/>
              </a:rPr>
              <a:t>METODOLOGÍA </a:t>
            </a:r>
          </a:p>
        </p:txBody>
      </p:sp>
      <p:sp>
        <p:nvSpPr>
          <p:cNvPr id="5" name="Freeform 5"/>
          <p:cNvSpPr/>
          <p:nvPr/>
        </p:nvSpPr>
        <p:spPr>
          <a:xfrm>
            <a:off x="451603" y="8530970"/>
            <a:ext cx="3419378" cy="1454661"/>
          </a:xfrm>
          <a:custGeom>
            <a:avLst/>
            <a:gdLst/>
            <a:ahLst/>
            <a:cxnLst/>
            <a:rect l="l" t="t" r="r" b="b"/>
            <a:pathLst>
              <a:path w="3419378" h="1454661">
                <a:moveTo>
                  <a:pt x="0" y="0"/>
                </a:moveTo>
                <a:lnTo>
                  <a:pt x="3419378" y="0"/>
                </a:lnTo>
                <a:lnTo>
                  <a:pt x="3419378" y="1454660"/>
                </a:lnTo>
                <a:lnTo>
                  <a:pt x="0" y="1454660"/>
                </a:lnTo>
                <a:lnTo>
                  <a:pt x="0" y="0"/>
                </a:lnTo>
                <a:close/>
              </a:path>
            </a:pathLst>
          </a:custGeom>
          <a:blipFill>
            <a:blip r:embed="rId3"/>
            <a:stretch>
              <a:fillRect/>
            </a:stretch>
          </a:blipFill>
        </p:spPr>
      </p:sp>
      <p:sp>
        <p:nvSpPr>
          <p:cNvPr id="6" name="Freeform 6"/>
          <p:cNvSpPr/>
          <p:nvPr/>
        </p:nvSpPr>
        <p:spPr>
          <a:xfrm rot="5989078">
            <a:off x="-1997959" y="-492021"/>
            <a:ext cx="5327195" cy="4339243"/>
          </a:xfrm>
          <a:custGeom>
            <a:avLst/>
            <a:gdLst/>
            <a:ahLst/>
            <a:cxnLst/>
            <a:rect l="l" t="t" r="r" b="b"/>
            <a:pathLst>
              <a:path w="5327195" h="4339243">
                <a:moveTo>
                  <a:pt x="0" y="0"/>
                </a:moveTo>
                <a:lnTo>
                  <a:pt x="5327195" y="0"/>
                </a:lnTo>
                <a:lnTo>
                  <a:pt x="5327195" y="4339242"/>
                </a:lnTo>
                <a:lnTo>
                  <a:pt x="0" y="433924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rot="-5689279" flipH="1">
            <a:off x="14745504" y="-460830"/>
            <a:ext cx="5462160" cy="4449177"/>
          </a:xfrm>
          <a:custGeom>
            <a:avLst/>
            <a:gdLst/>
            <a:ahLst/>
            <a:cxnLst/>
            <a:rect l="l" t="t" r="r" b="b"/>
            <a:pathLst>
              <a:path w="5462160" h="4449177">
                <a:moveTo>
                  <a:pt x="5462160" y="0"/>
                </a:moveTo>
                <a:lnTo>
                  <a:pt x="0" y="0"/>
                </a:lnTo>
                <a:lnTo>
                  <a:pt x="0" y="4449177"/>
                </a:lnTo>
                <a:lnTo>
                  <a:pt x="5462160" y="4449177"/>
                </a:lnTo>
                <a:lnTo>
                  <a:pt x="5462160" y="0"/>
                </a:lnTo>
                <a:close/>
              </a:path>
            </a:pathLst>
          </a:custGeom>
          <a:blipFill>
            <a:blip r:embed="rId4">
              <a:extLst>
                <a:ext uri="{96DAC541-7B7A-43D3-8B79-37D633B846F1}">
                  <asvg:svgBlip xmlns:asvg="http://schemas.microsoft.com/office/drawing/2016/SVG/main" r:embed="rId5"/>
                </a:ext>
              </a:extLst>
            </a:blip>
            <a:stretch>
              <a:fillRect/>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24</TotalTime>
  <Words>1804</Words>
  <Application>Microsoft Office PowerPoint</Application>
  <PresentationFormat>Personalizado</PresentationFormat>
  <Paragraphs>184</Paragraphs>
  <Slides>32</Slides>
  <Notes>0</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32</vt:i4>
      </vt:variant>
    </vt:vector>
  </HeadingPairs>
  <TitlesOfParts>
    <vt:vector size="39" baseType="lpstr">
      <vt:lpstr>Open Sans Italics</vt:lpstr>
      <vt:lpstr>Calibri</vt:lpstr>
      <vt:lpstr>Staatliches</vt:lpstr>
      <vt:lpstr>Open Sans Bold</vt:lpstr>
      <vt:lpstr>Open Sans</vt:lpstr>
      <vt:lpstr>Arial</vt:lpstr>
      <vt:lpstr>Office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Teclado LSC</dc:title>
  <cp:lastModifiedBy>User</cp:lastModifiedBy>
  <cp:revision>2</cp:revision>
  <dcterms:created xsi:type="dcterms:W3CDTF">2006-08-16T00:00:00Z</dcterms:created>
  <dcterms:modified xsi:type="dcterms:W3CDTF">2024-09-12T03:40:47Z</dcterms:modified>
  <dc:identifier>DAGQIaHsN0c</dc:identifier>
</cp:coreProperties>
</file>